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438" r:id="rId2"/>
    <p:sldId id="439" r:id="rId3"/>
    <p:sldId id="442" r:id="rId4"/>
    <p:sldId id="445" r:id="rId5"/>
    <p:sldId id="441" r:id="rId6"/>
    <p:sldId id="395" r:id="rId7"/>
    <p:sldId id="257" r:id="rId8"/>
    <p:sldId id="345" r:id="rId9"/>
    <p:sldId id="344" r:id="rId10"/>
    <p:sldId id="298" r:id="rId11"/>
    <p:sldId id="417" r:id="rId12"/>
    <p:sldId id="356" r:id="rId13"/>
    <p:sldId id="357" r:id="rId14"/>
    <p:sldId id="358" r:id="rId15"/>
    <p:sldId id="324" r:id="rId16"/>
    <p:sldId id="323" r:id="rId17"/>
    <p:sldId id="328" r:id="rId18"/>
    <p:sldId id="284" r:id="rId19"/>
    <p:sldId id="337" r:id="rId20"/>
    <p:sldId id="325" r:id="rId21"/>
    <p:sldId id="398" r:id="rId22"/>
    <p:sldId id="360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43" r:id="rId35"/>
    <p:sldId id="444" r:id="rId36"/>
    <p:sldId id="429" r:id="rId37"/>
    <p:sldId id="432" r:id="rId38"/>
    <p:sldId id="433" r:id="rId39"/>
    <p:sldId id="434" r:id="rId40"/>
    <p:sldId id="436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19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647"/>
          </a:xfrm>
          <a:prstGeom prst="rect">
            <a:avLst/>
          </a:prstGeom>
        </p:spPr>
        <p:txBody>
          <a:bodyPr vert="horz" lIns="96902" tIns="48452" rIns="96902" bIns="484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647"/>
          </a:xfrm>
          <a:prstGeom prst="rect">
            <a:avLst/>
          </a:prstGeom>
        </p:spPr>
        <p:txBody>
          <a:bodyPr vert="horz" lIns="96902" tIns="48452" rIns="96902" bIns="484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E446E0B-E463-4313-A199-A4B323F47839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02" tIns="48452" rIns="96902" bIns="4845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278"/>
            <a:ext cx="5852160" cy="4320791"/>
          </a:xfrm>
          <a:prstGeom prst="rect">
            <a:avLst/>
          </a:prstGeom>
        </p:spPr>
        <p:txBody>
          <a:bodyPr vert="horz" lIns="96902" tIns="48452" rIns="96902" bIns="4845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880"/>
            <a:ext cx="3169920" cy="480646"/>
          </a:xfrm>
          <a:prstGeom prst="rect">
            <a:avLst/>
          </a:prstGeom>
        </p:spPr>
        <p:txBody>
          <a:bodyPr vert="horz" lIns="96902" tIns="48452" rIns="96902" bIns="484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8880"/>
            <a:ext cx="3169920" cy="480646"/>
          </a:xfrm>
          <a:prstGeom prst="rect">
            <a:avLst/>
          </a:prstGeom>
        </p:spPr>
        <p:txBody>
          <a:bodyPr vert="horz" lIns="96902" tIns="48452" rIns="96902" bIns="484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8E5C65E-574A-47DF-BDAB-BA8193C32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5395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z="1700" b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220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14010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82686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51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358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751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93190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E5C65E-574A-47DF-BDAB-BA8193C328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62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6075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349214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26851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533400"/>
            <a:ext cx="8229600" cy="9906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marL="182563"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/>
            </a:pPr>
            <a:endParaRPr lang="en-US" sz="2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537C0-3B04-4D40-93EA-091564E3AF4A}" type="datetime1">
              <a:rPr lang="en-US" smtClean="0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B9A25-5531-4243-8D67-98651F8E0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479FE-ED09-4515-B0F2-4509F6F8D135}" type="datetime1">
              <a:rPr lang="en-US" smtClean="0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7B3F-FCF7-4B30-89A5-CE0BF459C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9509-B0E7-485A-ACEE-46D425305490}" type="datetime1">
              <a:rPr lang="en-US" smtClean="0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278D-ABFA-4CAE-8318-75B0A2F94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12875" y="541338"/>
            <a:ext cx="7221538" cy="5495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533400"/>
            <a:ext cx="8229600" cy="9906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marL="182563"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/>
            </a:pPr>
            <a:endParaRPr lang="en-US" sz="2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457200" y="533400"/>
            <a:ext cx="8229600" cy="9906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</p:spPr>
        <p:txBody>
          <a:bodyPr/>
          <a:lstStyle/>
          <a:p>
            <a:pPr marL="182563"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/>
            </a:pPr>
            <a:endParaRPr lang="en-US" sz="2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D10-3DE4-4E54-A585-C34986CF4D20}" type="datetime1">
              <a:rPr lang="en-US" smtClean="0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C8AF-AC00-4E32-A9A4-40003D451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1196A-CF7A-4519-B24C-D7A2B3D5298F}" type="datetime1">
              <a:rPr lang="en-US" smtClean="0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201C6-B696-4BF7-A106-A15C63BEF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F821-D3E0-4D63-AF1A-AA5C05B3D8DD}" type="datetime1">
              <a:rPr lang="en-US" smtClean="0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DF83D-6603-486B-82E2-3E636EC3A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2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5C084-B35D-4897-93A1-1434F82AD385}" type="datetime1">
              <a:rPr lang="en-US" smtClean="0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54C5-22CA-4443-8927-49C2753D6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3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0"/>
            <a:ext cx="685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9FB572D-8B9F-41C3-8844-2F34F58C6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69" r:id="rId6"/>
    <p:sldLayoutId id="2147483668" r:id="rId7"/>
    <p:sldLayoutId id="2147483676" r:id="rId8"/>
    <p:sldLayoutId id="2147483667" r:id="rId9"/>
    <p:sldLayoutId id="2147483666" r:id="rId10"/>
    <p:sldLayoutId id="2147483665" r:id="rId11"/>
    <p:sldLayoutId id="2147483664" r:id="rId12"/>
    <p:sldLayoutId id="214748367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cityofpaloalto.org/StopCrim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cityofpaloalto.org/preparedness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hyperlink" Target="http://www.cityofpaloalto.org/emergencyvolunteer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mereports.com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ityofpaloalto.org/StopCrim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cityofpaloalto.org/StopCrim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http://www.city.palo-alto.ca.us/photogallery/techman.jpg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http://www.papd.org/graphics/911.gif" TargetMode="Externa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yofpaloalto.org/StopCrime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cityofpaloalto.org/thira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1812925" y="4313238"/>
            <a:ext cx="586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en-US"/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28600" y="-46321"/>
            <a:ext cx="875637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Emergency </a:t>
            </a:r>
            <a:b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Preparedness &amp; Crime Prevention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en-US" sz="2800" i="1" dirty="0" smtClean="0">
                <a:solidFill>
                  <a:srgbClr val="57576E"/>
                </a:solidFill>
              </a:rPr>
              <a:t>Preparing Our </a:t>
            </a:r>
            <a:r>
              <a:rPr lang="en-US" sz="2800" i="1" dirty="0" smtClean="0">
                <a:solidFill>
                  <a:srgbClr val="57576E"/>
                </a:solidFill>
              </a:rPr>
              <a:t>Community. </a:t>
            </a:r>
            <a:r>
              <a:rPr lang="en-US" sz="2800" i="1" dirty="0" smtClean="0">
                <a:solidFill>
                  <a:srgbClr val="57576E"/>
                </a:solidFill>
              </a:rPr>
              <a:t>Working </a:t>
            </a:r>
            <a:r>
              <a:rPr lang="en-US" sz="2800" i="1" dirty="0" smtClean="0">
                <a:solidFill>
                  <a:srgbClr val="57576E"/>
                </a:solidFill>
              </a:rPr>
              <a:t>Together.</a:t>
            </a:r>
            <a:endParaRPr lang="en-US" sz="2800" i="1" dirty="0" smtClean="0">
              <a:solidFill>
                <a:srgbClr val="57576E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en-US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en-US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en-US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en-US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en-US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en-US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en-US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en-US" sz="2400" dirty="0" smtClean="0">
                <a:latin typeface="Calibri" pitchFamily="34" charset="0"/>
              </a:rPr>
              <a:t>OES Chief Kenneth Dueker, </a:t>
            </a:r>
            <a:r>
              <a:rPr lang="en-US" dirty="0" smtClean="0">
                <a:latin typeface="Calibri" pitchFamily="34" charset="0"/>
              </a:rPr>
              <a:t>J.D.</a:t>
            </a:r>
            <a:endParaRPr lang="en-US" sz="2400" dirty="0" smtClean="0">
              <a:latin typeface="Calibri" pitchFamily="34" charset="0"/>
            </a:endParaRPr>
          </a:p>
          <a:p>
            <a:pPr algn="ctr"/>
            <a:r>
              <a:rPr lang="en-US" sz="2400" dirty="0" smtClean="0">
                <a:latin typeface="Calibri" pitchFamily="34" charset="0"/>
              </a:rPr>
              <a:t>Director of Emergency Services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4" name="Picture 3" descr="OE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3160" y="1905000"/>
            <a:ext cx="2466930" cy="3038861"/>
          </a:xfrm>
          <a:prstGeom prst="rect">
            <a:avLst/>
          </a:prstGeom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7610475" y="6629399"/>
            <a:ext cx="153352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dirty="0"/>
              <a:t>Rev. </a:t>
            </a:r>
            <a:r>
              <a:rPr lang="en-US" sz="700" dirty="0" smtClean="0"/>
              <a:t>19 AUG 2018 K. Dueker</a:t>
            </a:r>
            <a:endParaRPr lang="en-US" sz="800" dirty="0"/>
          </a:p>
        </p:txBody>
      </p:sp>
      <p:sp>
        <p:nvSpPr>
          <p:cNvPr id="6" name="Rectangle 5"/>
          <p:cNvSpPr/>
          <p:nvPr/>
        </p:nvSpPr>
        <p:spPr>
          <a:xfrm>
            <a:off x="2276744" y="6019800"/>
            <a:ext cx="4962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hlinkClick r:id="rId4"/>
              </a:rPr>
              <a:t>www.cityofpaloalto.org/publicsafety</a:t>
            </a:r>
          </a:p>
        </p:txBody>
      </p:sp>
      <p:pic>
        <p:nvPicPr>
          <p:cNvPr id="7" name="Picture 7" descr="new_PA_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181600"/>
            <a:ext cx="762000" cy="14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68EC1-6F98-4880-B114-E61CBE71100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8610" name="Rectangle 2"/>
          <p:cNvSpPr>
            <a:spLocks noGrp="1"/>
          </p:cNvSpPr>
          <p:nvPr>
            <p:ph type="title"/>
          </p:nvPr>
        </p:nvSpPr>
        <p:spPr bwMode="auto">
          <a:xfrm>
            <a:off x="1347788" y="228600"/>
            <a:ext cx="6400800" cy="55721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3600" b="1" dirty="0" smtClean="0">
                <a:solidFill>
                  <a:srgbClr val="CC0000"/>
                </a:solidFill>
              </a:rPr>
              <a:t>PERSONAL PREPAREDNESS</a:t>
            </a:r>
            <a:endParaRPr lang="en-US" sz="3600" dirty="0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1090613"/>
            <a:ext cx="4419600" cy="2514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arenR"/>
            </a:pPr>
            <a:r>
              <a:rPr lang="en-US" dirty="0" smtClean="0"/>
              <a:t>Make a Home/Family Plan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Build a Disaster Kit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Be Aware - Be Informed </a:t>
            </a:r>
          </a:p>
          <a:p>
            <a:pPr marL="290513" indent="-290513">
              <a:lnSpc>
                <a:spcPct val="150000"/>
              </a:lnSpc>
              <a:buNone/>
            </a:pPr>
            <a:endParaRPr lang="en-US" dirty="0" smtClean="0"/>
          </a:p>
        </p:txBody>
      </p:sp>
      <p:pic>
        <p:nvPicPr>
          <p:cNvPr id="22532" name="Picture 4" descr="Family group of Mother, Father and Daughter all smiling and wearing sweatshirts. They are posing in a sunlit photo while sitting in a close vertical grouping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25669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88" y="5105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0070C0"/>
                </a:solidFill>
              </a:rPr>
              <a:t>The better prepared you and your neighbors are, the less of a burden is created on our limited first responder resources.</a:t>
            </a:r>
            <a:endParaRPr lang="en-US" sz="2400" i="1" dirty="0">
              <a:solidFill>
                <a:srgbClr val="0070C0"/>
              </a:solidFill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940" y="3076982"/>
            <a:ext cx="3411911" cy="164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05E9C-8FBB-4ADC-85C0-565F8588BF7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852"/>
            <a:ext cx="9144000" cy="9906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CC0000"/>
                </a:solidFill>
              </a:rPr>
              <a:t>What </a:t>
            </a:r>
            <a:r>
              <a:rPr lang="en-US" sz="3600" b="1" u="sng" dirty="0" smtClean="0">
                <a:solidFill>
                  <a:srgbClr val="CC0000"/>
                </a:solidFill>
              </a:rPr>
              <a:t>Not to Do</a:t>
            </a:r>
            <a:r>
              <a:rPr lang="en-US" sz="3600" b="1" dirty="0" smtClean="0">
                <a:solidFill>
                  <a:srgbClr val="CC0000"/>
                </a:solidFill>
              </a:rPr>
              <a:t> in a Large Scale Disaster</a:t>
            </a:r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CC0000"/>
                </a:solidFill>
              </a:rPr>
              <a:t>Do NOT</a:t>
            </a:r>
            <a:r>
              <a:rPr lang="en-US" sz="2000" dirty="0" smtClean="0"/>
              <a:t> go to the hospital, except in the case of a medical emergency.</a:t>
            </a:r>
          </a:p>
          <a:p>
            <a:r>
              <a:rPr lang="en-US" sz="2000" b="1" dirty="0" smtClean="0">
                <a:solidFill>
                  <a:srgbClr val="CC0000"/>
                </a:solidFill>
              </a:rPr>
              <a:t>Do NOT</a:t>
            </a:r>
            <a:r>
              <a:rPr lang="en-US" sz="2000" dirty="0" smtClean="0"/>
              <a:t> go to the fire or police station.</a:t>
            </a:r>
          </a:p>
          <a:p>
            <a:r>
              <a:rPr lang="en-US" sz="2000" b="1" dirty="0" smtClean="0">
                <a:solidFill>
                  <a:srgbClr val="CC0000"/>
                </a:solidFill>
              </a:rPr>
              <a:t>Do NOT</a:t>
            </a:r>
            <a:r>
              <a:rPr lang="en-US" sz="2000" dirty="0" smtClean="0"/>
              <a:t> light matches or turn electrical switches on or off if you smell gas or think there may be a leak.</a:t>
            </a:r>
          </a:p>
          <a:p>
            <a:r>
              <a:rPr lang="en-US" sz="2000" b="1" dirty="0" smtClean="0">
                <a:solidFill>
                  <a:srgbClr val="CC0000"/>
                </a:solidFill>
              </a:rPr>
              <a:t>Do NOT</a:t>
            </a:r>
            <a:r>
              <a:rPr lang="en-US" sz="2000" dirty="0" smtClean="0"/>
              <a:t> turn off any utilities unless you have been told to by emergency authorities --- or unless you know there has been some damage to gas pipes, water pipes, or electrical lines.</a:t>
            </a:r>
          </a:p>
          <a:p>
            <a:r>
              <a:rPr lang="en-US" sz="2000" b="1" dirty="0" smtClean="0">
                <a:solidFill>
                  <a:srgbClr val="CC0000"/>
                </a:solidFill>
              </a:rPr>
              <a:t>Do NOT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drive your vehicle unless you have been advised to evacuate or you have a medical emergency.  Be sure to check on road conditions and travel restrictions.</a:t>
            </a:r>
          </a:p>
          <a:p>
            <a:r>
              <a:rPr lang="en-US" sz="2000" b="1" dirty="0" smtClean="0">
                <a:solidFill>
                  <a:srgbClr val="CC0000"/>
                </a:solidFill>
              </a:rPr>
              <a:t>Do NOT</a:t>
            </a:r>
            <a:r>
              <a:rPr lang="en-US" sz="2000" dirty="0" smtClean="0"/>
              <a:t> call  9-1-1 except in the case of a life-threatening situation. It is important to keep these lines open for true emergencies.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CC0000"/>
                </a:solidFill>
              </a:rPr>
              <a:t>MAKE A HOME / FAMILY PLAN  </a:t>
            </a:r>
            <a:br>
              <a:rPr lang="en-US" sz="3600" b="1" dirty="0" smtClean="0">
                <a:solidFill>
                  <a:srgbClr val="CC0000"/>
                </a:solidFill>
              </a:rPr>
            </a:br>
            <a:r>
              <a:rPr lang="en-US" sz="3600" b="1" dirty="0" smtClean="0">
                <a:solidFill>
                  <a:srgbClr val="CC0000"/>
                </a:solidFill>
              </a:rPr>
              <a:t/>
            </a:r>
            <a:br>
              <a:rPr lang="en-US" sz="3600" b="1" dirty="0" smtClean="0">
                <a:solidFill>
                  <a:srgbClr val="CC0000"/>
                </a:solidFill>
              </a:rPr>
            </a:br>
            <a:endParaRPr lang="en-US" sz="2800" dirty="0" smtClean="0">
              <a:solidFill>
                <a:srgbClr val="CC0000"/>
              </a:solidFill>
            </a:endParaRPr>
          </a:p>
        </p:txBody>
      </p:sp>
      <p:sp>
        <p:nvSpPr>
          <p:cNvPr id="24578" name="Text Placeholder 6"/>
          <p:cNvSpPr>
            <a:spLocks/>
          </p:cNvSpPr>
          <p:nvPr/>
        </p:nvSpPr>
        <p:spPr bwMode="auto">
          <a:xfrm>
            <a:off x="304800" y="1219200"/>
            <a:ext cx="426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sz="2400" dirty="0"/>
              <a:t>Talk - What will you and your family do?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endParaRPr lang="en-US" sz="2400" dirty="0"/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sz="2400" dirty="0"/>
              <a:t>Make sure everyone knows and understands the family’s emergency communications plan.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endParaRPr lang="en-US" sz="2400" dirty="0" smtClean="0"/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sz="2400" dirty="0" smtClean="0"/>
              <a:t>Download the forms from</a:t>
            </a:r>
            <a:endParaRPr lang="en-US" sz="2400" dirty="0"/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 u="sng" dirty="0" smtClean="0">
                <a:solidFill>
                  <a:srgbClr val="00B0F0"/>
                </a:solidFill>
                <a:hlinkClick r:id="rId2"/>
              </a:rPr>
              <a:t>cityofpaloalto.org/preparedness</a:t>
            </a:r>
            <a:endParaRPr lang="en-US" sz="2000" u="sng" dirty="0">
              <a:solidFill>
                <a:srgbClr val="00B0F0"/>
              </a:solidFill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endParaRPr lang="en-US" sz="2400" u="sng" dirty="0"/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en-US" sz="2400" dirty="0" smtClean="0"/>
              <a:t>Practice your emergency plan!</a:t>
            </a:r>
            <a:endParaRPr lang="en-US" sz="2400" dirty="0"/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endParaRPr lang="en-US" dirty="0"/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b="5165"/>
          <a:stretch/>
        </p:blipFill>
        <p:spPr bwMode="auto">
          <a:xfrm>
            <a:off x="4724400" y="1066800"/>
            <a:ext cx="4156075" cy="498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/>
          <p:cNvPicPr>
            <a:picLocks noChangeAspect="1" noChangeArrowheads="1"/>
          </p:cNvPicPr>
          <p:nvPr/>
        </p:nvPicPr>
        <p:blipFill>
          <a:blip r:embed="rId2" cstate="print"/>
          <a:srcRect b="6690"/>
          <a:stretch>
            <a:fillRect/>
          </a:stretch>
        </p:blipFill>
        <p:spPr bwMode="auto">
          <a:xfrm>
            <a:off x="3429000" y="23813"/>
            <a:ext cx="5073650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2819400" cy="51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5000"/>
              <a:buFontTx/>
              <a:buChar char="•"/>
            </a:pPr>
            <a:r>
              <a:rPr lang="en-US" dirty="0"/>
              <a:t> Choose someone outside your household to call after an earthquake.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5000"/>
              <a:buFontTx/>
              <a:buChar char="•"/>
            </a:pPr>
            <a:endParaRPr lang="en-US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5000"/>
              <a:buFontTx/>
              <a:buChar char="•"/>
            </a:pPr>
            <a:r>
              <a:rPr lang="en-US" dirty="0"/>
              <a:t> Best contact is Out-of-State </a:t>
            </a:r>
          </a:p>
          <a:p>
            <a:endParaRPr lang="en-US" dirty="0"/>
          </a:p>
          <a:p>
            <a:pPr>
              <a:buFontTx/>
              <a:buChar char="•"/>
            </a:pPr>
            <a:r>
              <a:rPr lang="en-US" dirty="0"/>
              <a:t> Tell them they have been designated and inform them of the plan.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•"/>
            </a:pPr>
            <a:endParaRPr lang="en-US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5000"/>
              <a:buFontTx/>
              <a:buChar char="•"/>
            </a:pPr>
            <a:r>
              <a:rPr lang="en-US" dirty="0"/>
              <a:t> After a disaster, each family member should call to tell that person they are OK.</a:t>
            </a:r>
            <a:br>
              <a:rPr lang="en-US" dirty="0"/>
            </a:br>
            <a:endParaRPr lang="en-US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85000"/>
              <a:buFontTx/>
              <a:buChar char="•"/>
            </a:pPr>
            <a:r>
              <a:rPr lang="en-US" dirty="0"/>
              <a:t>Red Cross </a:t>
            </a:r>
            <a:r>
              <a:rPr lang="en-US" dirty="0" smtClean="0"/>
              <a:t>Emergency App</a:t>
            </a:r>
            <a:endParaRPr lang="en-US" sz="16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200" dirty="0" smtClean="0"/>
              <a:t>(if there’s Internet, of course)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381000" y="6096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</a:rPr>
              <a:t>EMERGENCY CONTACT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/>
          <p:cNvPicPr>
            <a:picLocks noChangeAspect="1" noChangeArrowheads="1"/>
          </p:cNvPicPr>
          <p:nvPr/>
        </p:nvPicPr>
        <p:blipFill>
          <a:blip r:embed="rId2" cstate="print"/>
          <a:srcRect b="4545"/>
          <a:stretch>
            <a:fillRect/>
          </a:stretch>
        </p:blipFill>
        <p:spPr bwMode="auto">
          <a:xfrm>
            <a:off x="3505200" y="152400"/>
            <a:ext cx="493553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52400" y="2362200"/>
            <a:ext cx="32004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C0000"/>
                </a:solidFill>
              </a:rPr>
              <a:t>EMERGENCY MEETING </a:t>
            </a:r>
          </a:p>
          <a:p>
            <a:pPr algn="ctr"/>
            <a:r>
              <a:rPr lang="en-US" sz="3600" b="1" dirty="0">
                <a:solidFill>
                  <a:srgbClr val="CC0000"/>
                </a:solidFill>
              </a:rPr>
              <a:t>LOCATION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8200" y="6529387"/>
            <a:ext cx="685800" cy="328613"/>
          </a:xfrm>
        </p:spPr>
        <p:txBody>
          <a:bodyPr/>
          <a:lstStyle/>
          <a:p>
            <a:pPr>
              <a:defRPr/>
            </a:pPr>
            <a:fld id="{8DC58C1C-5675-49FE-9D58-472531FA55F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4114800" cy="914400"/>
          </a:xfrm>
        </p:spPr>
        <p:txBody>
          <a:bodyPr wrap="square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500" b="1" smtClean="0"/>
              <a:t/>
            </a:r>
            <a:br>
              <a:rPr lang="en-US" sz="2500" b="1" smtClean="0"/>
            </a:br>
            <a:endParaRPr lang="en-US" sz="2500" b="1" smtClean="0">
              <a:solidFill>
                <a:schemeClr val="hlink"/>
              </a:solidFill>
            </a:endParaRP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533400" y="1600200"/>
            <a:ext cx="4114800" cy="38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spcBef>
                <a:spcPct val="20000"/>
              </a:spcBef>
            </a:pPr>
            <a:endParaRPr lang="en-US" dirty="0">
              <a:solidFill>
                <a:srgbClr val="CC0000"/>
              </a:solidFill>
            </a:endParaRP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dirty="0"/>
              <a:t>Plan for the care of pets.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dirty="0"/>
              <a:t>Gather pet supplies: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Food, </a:t>
            </a:r>
            <a:r>
              <a:rPr lang="en-US" dirty="0"/>
              <a:t>water, </a:t>
            </a:r>
            <a:r>
              <a:rPr lang="en-US" dirty="0" smtClean="0"/>
              <a:t>meds, medical records.</a:t>
            </a:r>
            <a:endParaRPr lang="en-US" dirty="0"/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dirty="0"/>
              <a:t>Make sure pets have proper identification and shot records.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Consider a microchip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dirty="0"/>
              <a:t>Have a pet carrier or leash available.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dirty="0"/>
              <a:t>Pictures for identification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dirty="0"/>
              <a:t>For large animals, identify special methods for transportation</a:t>
            </a:r>
          </a:p>
        </p:txBody>
      </p:sp>
      <p:pic>
        <p:nvPicPr>
          <p:cNvPr id="30724" name="Picture 23" descr="Photo of Child with Puppy reclining on the arm of an overstuffed chai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488" y="1371600"/>
            <a:ext cx="3581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524000" y="306169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CC0000"/>
                </a:solidFill>
              </a:rPr>
              <a:t>DON’T FORGET YOUR </a:t>
            </a:r>
            <a:r>
              <a:rPr lang="en-US" sz="3600" b="1" dirty="0" smtClean="0">
                <a:solidFill>
                  <a:srgbClr val="CC0000"/>
                </a:solidFill>
              </a:rPr>
              <a:t>PETS</a:t>
            </a:r>
            <a:r>
              <a:rPr lang="en-US" sz="3600" b="1" dirty="0">
                <a:solidFill>
                  <a:srgbClr val="CC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8200" y="6529387"/>
            <a:ext cx="685800" cy="328613"/>
          </a:xfrm>
        </p:spPr>
        <p:txBody>
          <a:bodyPr/>
          <a:lstStyle/>
          <a:p>
            <a:pPr>
              <a:defRPr/>
            </a:pPr>
            <a:fld id="{498646F2-9C4F-4D3F-A8FE-D76DD37B924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2770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381000" y="533400"/>
            <a:ext cx="6705600" cy="5867400"/>
          </a:xfrm>
        </p:spPr>
        <p:txBody>
          <a:bodyPr/>
          <a:lstStyle/>
          <a:p>
            <a:pPr marL="225425" indent="-225425"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3600" b="1" dirty="0" smtClean="0">
                <a:solidFill>
                  <a:srgbClr val="CC0000"/>
                </a:solidFill>
              </a:rPr>
              <a:t>BUILD AN EMERGENCY</a:t>
            </a:r>
            <a:br>
              <a:rPr lang="en-US" sz="3600" b="1" dirty="0" smtClean="0">
                <a:solidFill>
                  <a:srgbClr val="CC0000"/>
                </a:solidFill>
              </a:rPr>
            </a:br>
            <a:r>
              <a:rPr lang="en-US" sz="3600" b="1" dirty="0" smtClean="0">
                <a:solidFill>
                  <a:srgbClr val="CC0000"/>
                </a:solidFill>
              </a:rPr>
              <a:t>SUPPLY KIT</a:t>
            </a:r>
          </a:p>
          <a:p>
            <a:pPr marL="225425" indent="-225425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1800" dirty="0" smtClean="0"/>
              <a:t>Include a contact information list of family and friends.</a:t>
            </a:r>
          </a:p>
          <a:p>
            <a:pPr marL="225425" indent="-225425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1800" dirty="0" smtClean="0"/>
              <a:t>Check your kit frequently and re-stock used items and outdated products. Keep a check list with your kit.</a:t>
            </a:r>
          </a:p>
          <a:p>
            <a:pPr marL="225425" indent="-225425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1800" dirty="0" smtClean="0"/>
              <a:t>Address specific needs</a:t>
            </a:r>
          </a:p>
          <a:p>
            <a:pPr marL="641350" lvl="1" indent="-3016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/>
              <a:t>Eyeglasses/Hearing aids</a:t>
            </a:r>
          </a:p>
          <a:p>
            <a:pPr marL="641350" lvl="1" indent="-3016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/>
              <a:t>Medications</a:t>
            </a:r>
          </a:p>
          <a:p>
            <a:pPr marL="641350" lvl="1" indent="-3016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/>
              <a:t>Mobility/transportation issues</a:t>
            </a:r>
          </a:p>
          <a:p>
            <a:pPr marL="641350" lvl="1" indent="-30162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/>
              <a:t>Specific dietary needs</a:t>
            </a:r>
          </a:p>
          <a:p>
            <a:pPr marL="225425" indent="-225425" eaLnBrk="1" hangingPunct="1">
              <a:lnSpc>
                <a:spcPct val="90000"/>
              </a:lnSpc>
            </a:pPr>
            <a:r>
              <a:rPr lang="en-US" sz="1800" dirty="0" smtClean="0"/>
              <a:t>Make a record of personal property:  photo or video.</a:t>
            </a:r>
          </a:p>
          <a:p>
            <a:pPr marL="225425" indent="-225425" eaLnBrk="1" hangingPunct="1">
              <a:lnSpc>
                <a:spcPct val="90000"/>
              </a:lnSpc>
            </a:pPr>
            <a:r>
              <a:rPr lang="en-US" sz="1800" dirty="0" smtClean="0"/>
              <a:t>Store important records, pictures/videos in a secure location away from the home.</a:t>
            </a:r>
          </a:p>
          <a:p>
            <a:pPr marL="225425" indent="-225425" eaLnBrk="1" hangingPunct="1">
              <a:lnSpc>
                <a:spcPct val="90000"/>
              </a:lnSpc>
            </a:pPr>
            <a:r>
              <a:rPr lang="en-US" sz="1800" dirty="0" smtClean="0"/>
              <a:t>Good lists of supplies are posted: </a:t>
            </a:r>
            <a:br>
              <a:rPr lang="en-US" sz="1800" dirty="0" smtClean="0"/>
            </a:br>
            <a:r>
              <a:rPr lang="en-US" sz="1800" dirty="0" smtClean="0"/>
              <a:t> </a:t>
            </a:r>
          </a:p>
          <a:p>
            <a:pPr marL="225425" indent="-225425" algn="ctr" eaLnBrk="1" hangingPunct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cityofpaloalto.org/preparedness</a:t>
            </a:r>
          </a:p>
          <a:p>
            <a:pPr marL="225425" indent="-225425" algn="ctr" eaLnBrk="1" hangingPunct="1"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paneighborhoods.org/</a:t>
            </a:r>
            <a:r>
              <a:rPr lang="en-US" sz="3200" dirty="0" err="1" smtClean="0">
                <a:solidFill>
                  <a:srgbClr val="0070C0"/>
                </a:solidFill>
              </a:rPr>
              <a:t>paloaltoready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225425" indent="-225425" eaLnBrk="1" hangingPunct="1">
              <a:lnSpc>
                <a:spcPct val="90000"/>
              </a:lnSpc>
              <a:spcBef>
                <a:spcPct val="0"/>
              </a:spcBef>
            </a:pPr>
            <a:endParaRPr lang="en-US" sz="2000" dirty="0" smtClean="0"/>
          </a:p>
        </p:txBody>
      </p:sp>
      <p:pic>
        <p:nvPicPr>
          <p:cNvPr id="32771" name="Picture 7" descr="Emergency Supply Kit shown - Large Blue Plastic storage tub with items in and surrounding; First Aid Kit, Battery Powered Radio, Flashlight, Water Bottles, Dry Foods, Canned Foo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352800"/>
            <a:ext cx="24384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7200900" y="5867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Home Kit</a:t>
            </a:r>
          </a:p>
        </p:txBody>
      </p:sp>
      <p:pic>
        <p:nvPicPr>
          <p:cNvPr id="32773" name="Picture 9" descr="red bag - implied as a Ready Kit or First Aid Kit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 l="9599" t="7800" r="12959" b="7201"/>
          <a:stretch>
            <a:fillRect/>
          </a:stretch>
        </p:blipFill>
        <p:spPr bwMode="auto">
          <a:xfrm>
            <a:off x="6819900" y="764943"/>
            <a:ext cx="1905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6940705" y="2342725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Car and Office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47B61EC-564B-4759-ADEB-5638F33CC23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164306"/>
            <a:ext cx="7820025" cy="835025"/>
          </a:xfrm>
        </p:spPr>
        <p:txBody>
          <a:bodyPr wrap="square"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CC0000"/>
                </a:solidFill>
              </a:rPr>
              <a:t>BUILD A KIT – Continued</a:t>
            </a:r>
          </a:p>
        </p:txBody>
      </p:sp>
      <p:pic>
        <p:nvPicPr>
          <p:cNvPr id="34819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249208"/>
            <a:ext cx="3095625" cy="3095625"/>
          </a:xfrm>
        </p:spPr>
      </p:pic>
      <p:sp>
        <p:nvSpPr>
          <p:cNvPr id="34820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762000" y="1249208"/>
            <a:ext cx="3124200" cy="42433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dirty="0" smtClean="0"/>
              <a:t>Place a box or container under your bed and all your family members with the following items in it:</a:t>
            </a:r>
            <a:br>
              <a:rPr lang="en-US" sz="2000" dirty="0" smtClean="0"/>
            </a:br>
            <a:endParaRPr lang="en-US" sz="2000" dirty="0" smtClean="0"/>
          </a:p>
          <a:p>
            <a:pPr marL="0" indent="0"/>
            <a:r>
              <a:rPr lang="en-US" sz="2000" dirty="0" smtClean="0"/>
              <a:t> Pair of shoes</a:t>
            </a:r>
          </a:p>
          <a:p>
            <a:pPr marL="0" indent="0"/>
            <a:r>
              <a:rPr lang="en-US" sz="2000" dirty="0" smtClean="0"/>
              <a:t> Flashlight</a:t>
            </a:r>
          </a:p>
          <a:p>
            <a:pPr marL="0" indent="0"/>
            <a:r>
              <a:rPr lang="en-US" sz="2000" dirty="0" smtClean="0"/>
              <a:t> Whistle</a:t>
            </a:r>
          </a:p>
          <a:p>
            <a:pPr marL="0" indent="0"/>
            <a:r>
              <a:rPr lang="en-US" sz="2000" dirty="0" smtClean="0"/>
              <a:t> Other</a:t>
            </a:r>
          </a:p>
          <a:p>
            <a:pPr marL="0" indent="0"/>
            <a:r>
              <a:rPr lang="en-US" sz="2000" dirty="0"/>
              <a:t> </a:t>
            </a:r>
            <a:r>
              <a:rPr lang="en-US" sz="2000" dirty="0" smtClean="0"/>
              <a:t>Food: Energy bar</a:t>
            </a:r>
          </a:p>
          <a:p>
            <a:pPr marL="0" indent="0"/>
            <a:r>
              <a:rPr lang="en-US" sz="2000" dirty="0"/>
              <a:t> </a:t>
            </a:r>
            <a:r>
              <a:rPr lang="en-US" sz="2000" dirty="0" smtClean="0"/>
              <a:t>Water</a:t>
            </a:r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/>
            <a:endParaRPr lang="en-US" sz="2000" dirty="0" smtClean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29200" y="4579842"/>
            <a:ext cx="3095625" cy="1948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400" b="1" dirty="0">
                <a:solidFill>
                  <a:srgbClr val="000000"/>
                </a:solidFill>
              </a:rPr>
              <a:t>Action Item:</a:t>
            </a:r>
          </a:p>
          <a:p>
            <a:pPr>
              <a:spcBef>
                <a:spcPct val="3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Prepare at work and at home</a:t>
            </a:r>
            <a:r>
              <a:rPr lang="en-US" dirty="0">
                <a:solidFill>
                  <a:srgbClr val="FF0000"/>
                </a:solidFill>
              </a:rPr>
              <a:t>. 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Prepare </a:t>
            </a:r>
            <a:r>
              <a:rPr lang="en-US" i="1" dirty="0">
                <a:solidFill>
                  <a:srgbClr val="FF0000"/>
                </a:solidFill>
              </a:rPr>
              <a:t>your neighbors.</a:t>
            </a:r>
          </a:p>
          <a:p>
            <a:pPr>
              <a:spcBef>
                <a:spcPct val="30000"/>
              </a:spcBef>
            </a:pPr>
            <a:r>
              <a:rPr lang="en-US" i="1" dirty="0">
                <a:solidFill>
                  <a:srgbClr val="FF0000"/>
                </a:solidFill>
              </a:rPr>
              <a:t>For 7 days (not 72 hours)!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4EAF38E-9EED-4D2C-8C6A-07D20877E79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7800" y="152400"/>
            <a:ext cx="6705600" cy="685799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MITIGATION&amp; PREVENTION</a:t>
            </a:r>
          </a:p>
        </p:txBody>
      </p:sp>
      <p:sp>
        <p:nvSpPr>
          <p:cNvPr id="35843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81000" y="1219200"/>
            <a:ext cx="2590800" cy="42433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5425" indent="-225425" eaLnBrk="1" hangingPunct="1">
              <a:buFont typeface="Arial" charset="0"/>
              <a:buNone/>
            </a:pPr>
            <a:r>
              <a:rPr lang="en-US" sz="2000" dirty="0" smtClean="0"/>
              <a:t>Seismic Safety:</a:t>
            </a:r>
          </a:p>
          <a:p>
            <a:pPr marL="225425" indent="-225425" eaLnBrk="1" hangingPunct="1">
              <a:spcBef>
                <a:spcPct val="50000"/>
              </a:spcBef>
            </a:pPr>
            <a:r>
              <a:rPr lang="en-US" sz="2000" dirty="0" smtClean="0"/>
              <a:t>Safety provisions in building codes</a:t>
            </a:r>
          </a:p>
          <a:p>
            <a:pPr marL="225425" indent="-225425" eaLnBrk="1" hangingPunct="1">
              <a:spcBef>
                <a:spcPct val="50000"/>
              </a:spcBef>
            </a:pPr>
            <a:r>
              <a:rPr lang="en-US" sz="2000" dirty="0" smtClean="0"/>
              <a:t>Retrofitting programs</a:t>
            </a:r>
          </a:p>
          <a:p>
            <a:pPr marL="225425" indent="-225425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Bolting and anchoring the foundation</a:t>
            </a:r>
          </a:p>
          <a:p>
            <a:pPr marL="225425" indent="-225425" eaLnBrk="1" hangingPunct="1">
              <a:spcBef>
                <a:spcPct val="50000"/>
              </a:spcBef>
            </a:pPr>
            <a:r>
              <a:rPr lang="en-US" sz="2000" dirty="0" smtClean="0"/>
              <a:t>Home Hazard Hunts </a:t>
            </a:r>
            <a:r>
              <a:rPr lang="en-US" sz="2000" u="sng" dirty="0" smtClean="0">
                <a:solidFill>
                  <a:schemeClr val="hlink"/>
                </a:solidFill>
              </a:rPr>
              <a:t>www.fema.gov</a:t>
            </a:r>
          </a:p>
        </p:txBody>
      </p:sp>
      <p:pic>
        <p:nvPicPr>
          <p:cNvPr id="3584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219200"/>
            <a:ext cx="6019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CC0000"/>
                </a:solidFill>
              </a:rPr>
              <a:t>BE INFORMED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76200" y="762000"/>
            <a:ext cx="9067800" cy="57150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 smtClean="0"/>
              <a:t>Notifications </a:t>
            </a:r>
            <a:r>
              <a:rPr lang="en-US" sz="2000" dirty="0" smtClean="0"/>
              <a:t>from </a:t>
            </a:r>
            <a:r>
              <a:rPr lang="en-US" b="1" dirty="0" smtClean="0">
                <a:solidFill>
                  <a:srgbClr val="0070C0"/>
                </a:solidFill>
              </a:rPr>
              <a:t>AlertSCC.com</a:t>
            </a:r>
            <a:r>
              <a:rPr lang="en-US" sz="2000" dirty="0" smtClean="0"/>
              <a:t> 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Sign up for Public Safety social media and notifications: </a:t>
            </a:r>
            <a:r>
              <a:rPr lang="en-US" b="1" dirty="0" smtClean="0">
                <a:solidFill>
                  <a:srgbClr val="0070C0"/>
                </a:solidFill>
              </a:rPr>
              <a:t>cityofpaloalto.org/</a:t>
            </a:r>
            <a:r>
              <a:rPr lang="en-US" b="1" dirty="0" err="1" smtClean="0">
                <a:solidFill>
                  <a:srgbClr val="0070C0"/>
                </a:solidFill>
              </a:rPr>
              <a:t>PAPDconnect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000" dirty="0" smtClean="0"/>
              <a:t>Emergency Alert System and other broadcasts from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KZSU – 90.1 FM (reminder: PAPD can “take over” this channel)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KCBS 740 AM / 106.9 FM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If phones/internet fail, you need to know who has a connection to authorities (BPC, NPC) and that </a:t>
            </a:r>
            <a:r>
              <a:rPr lang="en-US" sz="2000" u="sng" dirty="0" smtClean="0"/>
              <a:t>neighbors will be helping neighbors</a:t>
            </a:r>
            <a:r>
              <a:rPr lang="en-US" sz="20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Find out what are the emergency plans &amp; procedures for your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000" dirty="0" smtClean="0"/>
              <a:t> neighborhood or residential facility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000" dirty="0" smtClean="0"/>
              <a:t> family members’ places of employment; schools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000" dirty="0" smtClean="0"/>
              <a:t> faith institution</a:t>
            </a:r>
          </a:p>
          <a:p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 idx="4294967295"/>
          </p:nvPr>
        </p:nvSpPr>
        <p:spPr>
          <a:xfrm>
            <a:off x="1460500" y="349858"/>
            <a:ext cx="7221538" cy="6997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  <a:ea typeface="ＭＳ Ｐゴシック" pitchFamily="34" charset="-128"/>
              </a:rPr>
              <a:t>Learning Objectives</a:t>
            </a:r>
            <a:endParaRPr lang="en-US" sz="3000" dirty="0" smtClean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533400" y="1311105"/>
            <a:ext cx="575944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defTabSz="9144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Understand our Community’s Risk Profile: Day-to-Day and Disaster</a:t>
            </a:r>
          </a:p>
          <a:p>
            <a:pPr marL="457200" indent="-457200" defTabSz="9144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Understand Local Capabilities</a:t>
            </a:r>
          </a:p>
          <a:p>
            <a:pPr marL="457200" indent="-457200" defTabSz="9144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Role for Everyone: You are not </a:t>
            </a:r>
            <a:r>
              <a:rPr lang="en-US" sz="2800" i="1" dirty="0" smtClean="0">
                <a:latin typeface="+mn-lt"/>
              </a:rPr>
              <a:t>de facto </a:t>
            </a:r>
            <a:r>
              <a:rPr lang="en-US" sz="2800" dirty="0" smtClean="0">
                <a:latin typeface="+mn-lt"/>
              </a:rPr>
              <a:t>victims!</a:t>
            </a:r>
            <a:endParaRPr lang="en-US" sz="2800" dirty="0">
              <a:latin typeface="+mn-lt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7183" y="1092084"/>
            <a:ext cx="2522431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PAPD_Star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428941"/>
            <a:ext cx="2294430" cy="223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2400"/>
            <a:ext cx="3727938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58200" y="6529387"/>
            <a:ext cx="685800" cy="328613"/>
          </a:xfrm>
        </p:spPr>
        <p:txBody>
          <a:bodyPr/>
          <a:lstStyle/>
          <a:p>
            <a:pPr>
              <a:defRPr/>
            </a:pPr>
            <a:fld id="{8A191CCE-E6D4-46EA-96FE-82B7A711AA2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" y="204787"/>
            <a:ext cx="6477000" cy="1066800"/>
          </a:xfrm>
        </p:spPr>
        <p:txBody>
          <a:bodyPr wrap="square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CC0000"/>
                </a:solidFill>
              </a:rPr>
              <a:t>Get Involved:</a:t>
            </a:r>
            <a:br>
              <a:rPr lang="en-US" sz="3600" b="1" dirty="0" smtClean="0">
                <a:solidFill>
                  <a:srgbClr val="CC0000"/>
                </a:solidFill>
              </a:rPr>
            </a:br>
            <a:r>
              <a:rPr lang="en-US" sz="3600" b="1" dirty="0" smtClean="0">
                <a:solidFill>
                  <a:srgbClr val="CC0000"/>
                </a:solidFill>
              </a:rPr>
              <a:t>VOLUNTEER RESOURCES</a:t>
            </a:r>
            <a:r>
              <a:rPr lang="en-US" sz="2500" b="1" dirty="0" smtClean="0"/>
              <a:t/>
            </a:r>
            <a:br>
              <a:rPr lang="en-US" sz="2500" b="1" dirty="0" smtClean="0"/>
            </a:br>
            <a:endParaRPr lang="en-US" sz="1800" dirty="0" smtClean="0">
              <a:solidFill>
                <a:schemeClr val="hlink"/>
              </a:solidFill>
            </a:endParaRPr>
          </a:p>
        </p:txBody>
      </p:sp>
      <p:sp>
        <p:nvSpPr>
          <p:cNvPr id="4198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76200" y="1219200"/>
            <a:ext cx="5257800" cy="533400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rgbClr val="A53926"/>
                </a:solidFill>
              </a:rPr>
              <a:t>Palo Alto Has Several Types of Emergency Services Volunteers:</a:t>
            </a:r>
            <a:endParaRPr lang="en-US" sz="2000" b="1" dirty="0" smtClean="0"/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b="1" dirty="0" smtClean="0"/>
              <a:t>Block Preparedness Coordinators (BPC): “</a:t>
            </a:r>
            <a:r>
              <a:rPr lang="en-US" sz="2000" dirty="0" smtClean="0"/>
              <a:t>Eyes and Ears” for Neighborhoods and some businesses. Each neighborhood has a Neighborhood Preparedness Coordinator (NPC).      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b="1" dirty="0" smtClean="0"/>
              <a:t>CERTs </a:t>
            </a:r>
            <a:r>
              <a:rPr lang="en-US" sz="2000" dirty="0" smtClean="0"/>
              <a:t>Can do light search and rescue and first aid. 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000" b="1" dirty="0" smtClean="0"/>
              <a:t>NPCs </a:t>
            </a:r>
            <a:r>
              <a:rPr lang="en-US" sz="2000" dirty="0" smtClean="0"/>
              <a:t>are issued radios by the Police Department/OES that can communicate with the City – very important resource!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000" dirty="0" smtClean="0"/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sz="2000" dirty="0" smtClean="0"/>
              <a:t>We need ESVs – there is a role for everyone.  Learn more on:</a:t>
            </a:r>
          </a:p>
          <a:p>
            <a:pPr marL="228600" indent="-228600" algn="ctr" eaLnBrk="1" hangingPunct="1">
              <a:spcBef>
                <a:spcPct val="0"/>
              </a:spcBef>
              <a:buNone/>
            </a:pPr>
            <a:r>
              <a:rPr lang="en-US" sz="2000" dirty="0" smtClean="0">
                <a:hlinkClick r:id="rId4"/>
              </a:rPr>
              <a:t>cityofpaloalto.org/</a:t>
            </a:r>
            <a:r>
              <a:rPr lang="en-US" sz="2000" dirty="0" err="1" smtClean="0">
                <a:hlinkClick r:id="rId4"/>
              </a:rPr>
              <a:t>emergencyvolunteers</a:t>
            </a:r>
            <a:endParaRPr lang="en-US" sz="2000" dirty="0" smtClean="0"/>
          </a:p>
          <a:p>
            <a:pPr marL="228600" indent="-228600" eaLnBrk="1" hangingPunct="1">
              <a:spcBef>
                <a:spcPct val="0"/>
              </a:spcBef>
            </a:pPr>
            <a:endParaRPr lang="en-US" sz="2000" dirty="0" smtClean="0"/>
          </a:p>
        </p:txBody>
      </p:sp>
      <p:pic>
        <p:nvPicPr>
          <p:cNvPr id="121858" name="Picture 2" descr="C:\Users\Kenneth Dueker\Documents\Palo Alto PD\Emergency Services Volunteers\ESV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8382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401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9900"/>
                </a:solidFill>
                <a:latin typeface="+mn-lt"/>
              </a:rPr>
              <a:t>BLOCK PREPAREDNESS COORDINATOR</a:t>
            </a:r>
          </a:p>
        </p:txBody>
      </p:sp>
      <p:pic>
        <p:nvPicPr>
          <p:cNvPr id="10244" name="Picture 4" descr="MCj043958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057400"/>
            <a:ext cx="40195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_s1029"/>
          <p:cNvSpPr>
            <a:spLocks noChangeArrowheads="1"/>
          </p:cNvSpPr>
          <p:nvPr/>
        </p:nvSpPr>
        <p:spPr bwMode="auto">
          <a:xfrm>
            <a:off x="743744" y="5099612"/>
            <a:ext cx="17129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latin typeface="+mj-lt"/>
              </a:rPr>
              <a:t>Crime</a:t>
            </a:r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5857721" y="5099612"/>
            <a:ext cx="2935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cs typeface="Browallia New" panose="020B0604020202020204" pitchFamily="34" charset="-34"/>
              </a:rPr>
              <a:t>Emergency/Disaster</a:t>
            </a:r>
          </a:p>
          <a:p>
            <a:endParaRPr lang="en-US" sz="1800" dirty="0">
              <a:latin typeface="Comic Sans MS" pitchFamily="66" charset="0"/>
            </a:endParaRPr>
          </a:p>
        </p:txBody>
      </p:sp>
      <p:sp>
        <p:nvSpPr>
          <p:cNvPr id="10247" name="_s1033"/>
          <p:cNvSpPr>
            <a:spLocks noChangeArrowheads="1"/>
          </p:cNvSpPr>
          <p:nvPr/>
        </p:nvSpPr>
        <p:spPr bwMode="auto">
          <a:xfrm>
            <a:off x="5334000" y="2395150"/>
            <a:ext cx="17129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latin typeface="+mj-lt"/>
              </a:rPr>
              <a:t>Social</a:t>
            </a:r>
          </a:p>
        </p:txBody>
      </p:sp>
      <p:sp>
        <p:nvSpPr>
          <p:cNvPr id="10248" name="_s1033"/>
          <p:cNvSpPr>
            <a:spLocks noChangeArrowheads="1"/>
          </p:cNvSpPr>
          <p:nvPr/>
        </p:nvSpPr>
        <p:spPr bwMode="auto">
          <a:xfrm>
            <a:off x="604614" y="2395150"/>
            <a:ext cx="1997076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latin typeface="+mn-lt"/>
              </a:rPr>
              <a:t>Information Sharing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0"/>
            <a:ext cx="685800" cy="328613"/>
          </a:xfrm>
        </p:spPr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/>
          </p:cNvSpPr>
          <p:nvPr>
            <p:ph type="title"/>
          </p:nvPr>
        </p:nvSpPr>
        <p:spPr bwMode="auto">
          <a:xfrm>
            <a:off x="457200" y="169549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CRIME PREVENTION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457200" y="1599598"/>
            <a:ext cx="8229600" cy="4343400"/>
          </a:xfrm>
        </p:spPr>
        <p:txBody>
          <a:bodyPr/>
          <a:lstStyle/>
          <a:p>
            <a:pPr lvl="1">
              <a:buFontTx/>
              <a:buChar char="•"/>
            </a:pPr>
            <a:r>
              <a:rPr lang="en-US" sz="2400" dirty="0" smtClean="0"/>
              <a:t>We have incorporated Neighborhood Watch (NHW) into the Block Preparedness Coordinator Program</a:t>
            </a:r>
          </a:p>
          <a:p>
            <a:pPr lvl="1">
              <a:buFontTx/>
              <a:buChar char="•"/>
            </a:pPr>
            <a:r>
              <a:rPr lang="en-US" sz="2400" dirty="0" smtClean="0"/>
              <a:t>The key elements of NHW are </a:t>
            </a:r>
          </a:p>
          <a:p>
            <a:pPr lvl="2" eaLnBrk="1" hangingPunct="1"/>
            <a:r>
              <a:rPr lang="en-US" dirty="0" smtClean="0"/>
              <a:t>Neighbors getting to know neighbors</a:t>
            </a:r>
          </a:p>
          <a:p>
            <a:pPr lvl="2" eaLnBrk="1" hangingPunct="1"/>
            <a:r>
              <a:rPr lang="en-US" dirty="0" smtClean="0"/>
              <a:t>Be aware of your normal neighborhood activities</a:t>
            </a:r>
          </a:p>
          <a:p>
            <a:pPr lvl="2" eaLnBrk="1" hangingPunct="1"/>
            <a:r>
              <a:rPr lang="en-US" dirty="0" smtClean="0"/>
              <a:t>Be suspicious of </a:t>
            </a:r>
            <a:r>
              <a:rPr lang="en-US" u="sng" dirty="0" smtClean="0"/>
              <a:t>activities or situations</a:t>
            </a:r>
            <a:r>
              <a:rPr lang="en-US" dirty="0" smtClean="0"/>
              <a:t> that are “unusual” or “out of the ordinary.”</a:t>
            </a:r>
          </a:p>
          <a:p>
            <a:pPr lvl="2" eaLnBrk="1" hangingPunct="1"/>
            <a:r>
              <a:rPr lang="en-US" dirty="0" smtClean="0"/>
              <a:t>Learn how to be a good witness</a:t>
            </a:r>
          </a:p>
          <a:p>
            <a:pPr lvl="2" eaLnBrk="1" hangingPunct="1"/>
            <a:r>
              <a:rPr lang="en-US" dirty="0" smtClean="0"/>
              <a:t>How &amp; when to call the Police</a:t>
            </a:r>
          </a:p>
          <a:p>
            <a:pPr lvl="2" eaLnBrk="1" hangingPunct="1"/>
            <a:r>
              <a:rPr lang="en-US" dirty="0" smtClean="0"/>
              <a:t>Communicate with your neighbors</a:t>
            </a:r>
          </a:p>
          <a:p>
            <a:pPr lvl="2" eaLnBrk="1" hangingPunct="1"/>
            <a:r>
              <a:rPr lang="en-US" dirty="0" smtClean="0"/>
              <a:t>Learn security techniques &amp; implement them</a:t>
            </a:r>
          </a:p>
          <a:p>
            <a:pPr lvl="1">
              <a:buFontTx/>
              <a:buChar char="•"/>
            </a:pPr>
            <a:endParaRPr lang="en-US" sz="20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2672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800600" y="426207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2400" b="1" dirty="0">
                <a:solidFill>
                  <a:srgbClr val="000000"/>
                </a:solidFill>
              </a:rPr>
              <a:t>Crime in your </a:t>
            </a:r>
            <a:r>
              <a:rPr lang="en-US" sz="2400" b="1" dirty="0" smtClean="0">
                <a:solidFill>
                  <a:srgbClr val="000000"/>
                </a:solidFill>
              </a:rPr>
              <a:t>area: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  <a:hlinkClick r:id="rId3"/>
              </a:rPr>
              <a:t>crimereports.com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04800" y="5791200"/>
            <a:ext cx="579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hlinkClick r:id="rId4"/>
              </a:rPr>
              <a:t>cityofpaloalto.org/</a:t>
            </a:r>
            <a:r>
              <a:rPr lang="en-US" sz="2800" u="sng" dirty="0" err="1" smtClean="0">
                <a:hlinkClick r:id="rId4"/>
              </a:rPr>
              <a:t>publicsafety</a:t>
            </a:r>
            <a:endParaRPr lang="en-US" sz="2800" u="sng" dirty="0" smtClean="0">
              <a:hlinkClick r:id="rId4"/>
            </a:endParaRPr>
          </a:p>
          <a:p>
            <a:r>
              <a:rPr lang="en-US" sz="2800" u="sng" dirty="0" smtClean="0">
                <a:hlinkClick r:id="rId4"/>
              </a:rPr>
              <a:t>cityofpaloalto.org/</a:t>
            </a:r>
            <a:r>
              <a:rPr lang="en-US" sz="2800" u="sng" dirty="0" err="1" smtClean="0">
                <a:hlinkClick r:id="rId4"/>
              </a:rPr>
              <a:t>StopCrime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4306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CRIMES OF OPPORTUNITY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For the most part, if you can take away a criminals opportunity, you can stop the crime.  Most are cowards.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 organized block/neighborhood is generally in a better position to deter, deny, delay criminal activity - if you are divided, you are more easily conquered.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more you do to keep your home from looking like an easy target, the safer the home usually is.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Lock It or Lose It: </a:t>
            </a:r>
            <a:r>
              <a:rPr lang="en-US" dirty="0" smtClean="0"/>
              <a:t>In recent cases, the confirmed point of entry in a large portion of the residential burglaries was through open or unlocked doors or windows. 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0"/>
            <a:ext cx="685800" cy="328613"/>
          </a:xfrm>
        </p:spPr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C00000"/>
                </a:solidFill>
              </a:rPr>
              <a:t>BURGLARY vs ROBBERY</a:t>
            </a:r>
            <a:r>
              <a:rPr lang="en-US" b="1" dirty="0" smtClean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927"/>
            <a:ext cx="8229600" cy="487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Burglary is the </a:t>
            </a:r>
            <a:r>
              <a:rPr lang="en-US" dirty="0" smtClean="0"/>
              <a:t> “</a:t>
            </a:r>
            <a:r>
              <a:rPr lang="en-US" sz="2400" dirty="0" smtClean="0"/>
              <a:t>unlawful or forcible entry or attempted entry into a residence " with the intent to commit a crime.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Robbery is the felonious taking of personal property of another, from his person or immediate presence, and against his will, accomplished by means of force or fear.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0"/>
            <a:ext cx="685800" cy="328613"/>
          </a:xfrm>
        </p:spPr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2" cstate="print"/>
          <a:srcRect l="4349" t="21739"/>
          <a:stretch>
            <a:fillRect/>
          </a:stretch>
        </p:blipFill>
        <p:spPr bwMode="auto">
          <a:xfrm>
            <a:off x="3048929" y="3962400"/>
            <a:ext cx="3046141" cy="249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915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Robbery: STREET PRECAUTIONS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6482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Be alert to your surroundings &amp; the people around you</a:t>
            </a:r>
          </a:p>
          <a:p>
            <a:pPr eaLnBrk="1" hangingPunct="1"/>
            <a:r>
              <a:rPr lang="en-US" sz="2200" dirty="0" smtClean="0"/>
              <a:t>Whenever possible, travel with a friend</a:t>
            </a:r>
          </a:p>
          <a:p>
            <a:pPr eaLnBrk="1" hangingPunct="1"/>
            <a:r>
              <a:rPr lang="en-US" sz="2200" dirty="0" smtClean="0"/>
              <a:t>Stay in well lighted areas as much as possible</a:t>
            </a:r>
          </a:p>
          <a:p>
            <a:pPr eaLnBrk="1" hangingPunct="1"/>
            <a:r>
              <a:rPr lang="en-US" sz="2200" dirty="0" smtClean="0"/>
              <a:t>Walk close to the curb. Avoid doorways, bushes and alleys</a:t>
            </a:r>
          </a:p>
          <a:p>
            <a:pPr eaLnBrk="1" hangingPunct="1"/>
            <a:r>
              <a:rPr lang="en-US" sz="2200" dirty="0" smtClean="0"/>
              <a:t>Walk confidently, and at a steady pace</a:t>
            </a:r>
          </a:p>
          <a:p>
            <a:pPr eaLnBrk="1" hangingPunct="1"/>
            <a:r>
              <a:rPr lang="en-US" sz="2200" dirty="0" smtClean="0"/>
              <a:t>Make eye contact with people when walking</a:t>
            </a:r>
          </a:p>
          <a:p>
            <a:pPr eaLnBrk="1" hangingPunct="1"/>
            <a:r>
              <a:rPr lang="en-US" sz="2200" dirty="0" smtClean="0"/>
              <a:t>Do not respond to conversation from strangers on the street</a:t>
            </a:r>
          </a:p>
          <a:p>
            <a:pPr eaLnBrk="1" hangingPunct="1"/>
            <a:r>
              <a:rPr lang="en-US" sz="2200" dirty="0" smtClean="0"/>
              <a:t>If you carry a purse, hold it securely between your arm &amp; body</a:t>
            </a:r>
          </a:p>
          <a:p>
            <a:pPr eaLnBrk="1" hangingPunct="1"/>
            <a:r>
              <a:rPr lang="en-US" sz="2200" dirty="0" smtClean="0"/>
              <a:t>Walk facing traffic</a:t>
            </a:r>
          </a:p>
          <a:p>
            <a:pPr eaLnBrk="1" hangingPunct="1"/>
            <a:r>
              <a:rPr lang="en-US" sz="2200" dirty="0" smtClean="0"/>
              <a:t>If you feel you are in danger, don’t be afraid to run or scream</a:t>
            </a:r>
          </a:p>
          <a:p>
            <a:pPr eaLnBrk="1" hangingPunct="1"/>
            <a:r>
              <a:rPr lang="en-US" sz="2200" dirty="0" smtClean="0"/>
              <a:t>Keep your cell phone charged and activated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28613"/>
            <a:ext cx="1166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0"/>
            <a:ext cx="685800" cy="328613"/>
          </a:xfrm>
        </p:spPr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2593"/>
            <a:ext cx="82296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C00000"/>
                </a:solidFill>
              </a:rPr>
              <a:t>PREVENTING HOME BURGLARY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TARGET HARDENING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3900" y="1447800"/>
            <a:ext cx="7696200" cy="5129002"/>
          </a:xfrm>
          <a:noFill/>
        </p:spPr>
      </p:pic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0"/>
            <a:ext cx="685800" cy="328613"/>
          </a:xfrm>
        </p:spPr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SECURITY RECOMMENDATIONS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106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DOORS</a:t>
            </a:r>
            <a:r>
              <a:rPr lang="en-US" sz="1800" dirty="0" smtClean="0"/>
              <a:t> - Entry doors should be solid wood or metal with properly installed doorframes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DOORS</a:t>
            </a:r>
            <a:r>
              <a:rPr lang="en-US" sz="1800" dirty="0" smtClean="0"/>
              <a:t> - hinges on the inside, or if exposed, hinges should be secured with hidden, non-removable pins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DOORS</a:t>
            </a:r>
            <a:r>
              <a:rPr lang="en-US" sz="1800" dirty="0" smtClean="0"/>
              <a:t> - All doors have a single-cylinder deadbolt, with a minimum of 1” bolt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DOORS</a:t>
            </a:r>
            <a:r>
              <a:rPr lang="en-US" sz="1800" dirty="0" smtClean="0"/>
              <a:t> -  Strike plate should be security quality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WINDOWS</a:t>
            </a:r>
            <a:r>
              <a:rPr lang="en-US" sz="1800" dirty="0" smtClean="0"/>
              <a:t> - All windows have a working, locking mechanism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GATES</a:t>
            </a:r>
            <a:r>
              <a:rPr lang="en-US" sz="1800" dirty="0" smtClean="0"/>
              <a:t> – Use steel padlock and hasp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LIGHTS</a:t>
            </a:r>
            <a:r>
              <a:rPr lang="en-US" sz="1800" dirty="0" smtClean="0"/>
              <a:t> - All entry ways should be well lighted, including backyards. Consider motion activated lights or timers.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LANDSCAPING</a:t>
            </a:r>
            <a:r>
              <a:rPr lang="en-US" sz="1800" dirty="0" smtClean="0"/>
              <a:t> – Trim plants from doors and windows for visibility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PROPERTY LIST</a:t>
            </a:r>
            <a:r>
              <a:rPr lang="en-US" sz="1800" dirty="0" smtClean="0"/>
              <a:t> – Engrave valuable property (telephone number), photograph jewelry, art &amp; collectibles, list serial numbers – take a video (insurance claims).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0"/>
            <a:ext cx="685800" cy="328613"/>
          </a:xfrm>
        </p:spPr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7620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DOORS AND LOCKS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85800" y="1676400"/>
            <a:ext cx="7239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b="1" dirty="0"/>
              <a:t> </a:t>
            </a:r>
            <a:r>
              <a:rPr lang="en-US" sz="2400" dirty="0"/>
              <a:t>Change the locks when moving into a new  </a:t>
            </a:r>
          </a:p>
          <a:p>
            <a:r>
              <a:rPr lang="en-US" sz="2400" dirty="0"/>
              <a:t>   residence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 Keep your doors locked at ALL times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 Consider having a wide-angle (180°) door viewer  </a:t>
            </a:r>
          </a:p>
          <a:p>
            <a:r>
              <a:rPr lang="en-US" sz="2400" dirty="0"/>
              <a:t>   installed in the entry door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 NEVER hide a key outside </a:t>
            </a:r>
            <a:r>
              <a:rPr lang="en-US" sz="2400" dirty="0" smtClean="0"/>
              <a:t>(or at least not in an obvious spot!)</a:t>
            </a:r>
            <a:endParaRPr lang="en-US" sz="2400" dirty="0"/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 If you suspect your residence has been entered, </a:t>
            </a:r>
          </a:p>
          <a:p>
            <a:r>
              <a:rPr lang="en-US" sz="2400" dirty="0"/>
              <a:t>  DO NOT go in. Notify police immediately!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0"/>
            <a:ext cx="685800" cy="328613"/>
          </a:xfrm>
        </p:spPr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14400"/>
            <a:ext cx="2377379" cy="57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4306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WINDOWS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Secure and lock windows when not in use and anytime you leave your residence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Close blinds and curtains after dark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Secure sliding patio doors and bathroom windows, etc. with a piece of wood (dowel stick) in the track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Auxiliary locking devices can be used for added security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0"/>
            <a:ext cx="685800" cy="328613"/>
          </a:xfrm>
        </p:spPr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38858" y="926236"/>
            <a:ext cx="7887378" cy="265516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Police Department, Office of Emergency Services, Fire Department </a:t>
            </a:r>
            <a:r>
              <a:rPr lang="en-US" sz="2000" dirty="0" smtClean="0"/>
              <a:t>(other City departments support, as well)</a:t>
            </a:r>
            <a:endParaRPr lang="en-US" dirty="0" smtClean="0"/>
          </a:p>
          <a:p>
            <a:r>
              <a:rPr lang="en-US" dirty="0" smtClean="0"/>
              <a:t>Day-to-Day Emergencies, Special Events, Dignitary Visits, Stanford University</a:t>
            </a:r>
          </a:p>
          <a:p>
            <a:r>
              <a:rPr lang="en-US" dirty="0" smtClean="0"/>
              <a:t>Mutual Aid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Risk-Based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4041906"/>
            <a:ext cx="28309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Factors:</a:t>
            </a:r>
            <a:endParaRPr lang="en-US" b="1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/>
              <a:t>Public Safety Building</a:t>
            </a:r>
            <a:endParaRPr lang="en-US" sz="1600" dirty="0"/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/>
              <a:t>Communications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/>
              <a:t>Public Information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/>
              <a:t>Regional Factors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/>
              <a:t>Murphy’s Law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600" dirty="0" smtClean="0"/>
              <a:t>Unknown-Unknown</a:t>
            </a:r>
            <a:endParaRPr lang="en-US" sz="1600" dirty="0"/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1097178" y="384306"/>
            <a:ext cx="7221538" cy="53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ＭＳ Ｐゴシック" charset="0"/>
              </a:rPr>
              <a:t>Palo Alto Public Safety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7" name="Picture 5" descr="MEOC drivers s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0582" y="2743200"/>
            <a:ext cx="5564587" cy="392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238" y="76200"/>
            <a:ext cx="86868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SOLICITORS &amp; STRANGERS AT YOUR DOOR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0"/>
            <a:ext cx="685800" cy="328613"/>
          </a:xfrm>
        </p:spPr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914400"/>
            <a:ext cx="8086477" cy="564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Never open your door for a stranger</a:t>
            </a:r>
          </a:p>
          <a:p>
            <a:pPr marL="182563" marR="0" lvl="0" indent="-182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a delivery or repair person arrives without notice, do not let them into your home. Verify with their office. </a:t>
            </a:r>
          </a:p>
          <a:p>
            <a:pPr marL="182563" marR="0" lvl="0" indent="-182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Respond to the “knock” by talking through the door.  By not responding, the person may assume no one is home – &amp; they may try your doors or go around back …</a:t>
            </a:r>
          </a:p>
          <a:p>
            <a:pPr marL="182563" marR="0" lvl="0" indent="-182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City of Palo Alto, all solicitors (except certain non-profit and political) are required to have a permit, issued by the PAPD. Ask to see it.</a:t>
            </a:r>
          </a:p>
          <a:p>
            <a:pPr marL="182563" marR="0" lvl="0" indent="-182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 a “No Solicitors” sign.  It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reduce your contacts.  PAMC Sec. 4.30.100(a) “No person shall solicit funds at any time at any building where there is a posted sign stating ‘No solicitors,’ or words to that effect ….”</a:t>
            </a:r>
          </a:p>
          <a:p>
            <a:pPr marL="182563" marR="0" lvl="0" indent="-182563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4306"/>
            <a:ext cx="82296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C00000"/>
                </a:solidFill>
              </a:rPr>
              <a:t>GENERAL SECURITY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8392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Always lock your doors, whether you are at home or away.  Criminals will check your doorknob if you don’t answer the door.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When you’re not at home, make it look as though somebody’s there (use timers for lights and leave radio on)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Never let people know when your home will be unoccupied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Avoid advertising your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expensive purchases: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0"/>
            <a:ext cx="685800" cy="328613"/>
          </a:xfrm>
        </p:spPr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20834" name="Picture 2" descr="C:\Users\Kenneth Dueker\Documents\Palo Alto PD\Emergency Services Volunteers\Block Coordinator Program\use in new Crime Prevention PPT.jpg"/>
          <p:cNvPicPr>
            <a:picLocks noChangeAspect="1" noChangeArrowheads="1"/>
          </p:cNvPicPr>
          <p:nvPr/>
        </p:nvPicPr>
        <p:blipFill>
          <a:blip r:embed="rId2" cstate="print"/>
          <a:srcRect l="15820" t="9375" b="18750"/>
          <a:stretch>
            <a:fillRect/>
          </a:stretch>
        </p:blipFill>
        <p:spPr bwMode="auto">
          <a:xfrm>
            <a:off x="3505200" y="4065373"/>
            <a:ext cx="5486400" cy="2634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01000" cy="11430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C00000"/>
                </a:solidFill>
              </a:rPr>
              <a:t>PROTECTING YOUR VEHICLE</a:t>
            </a:r>
          </a:p>
        </p:txBody>
      </p:sp>
      <p:pic>
        <p:nvPicPr>
          <p:cNvPr id="24580" name="Picture 4" descr="Arby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2484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0"/>
            <a:ext cx="685800" cy="328613"/>
          </a:xfrm>
        </p:spPr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9618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C00000"/>
                </a:solidFill>
              </a:rPr>
              <a:t>AUTO BURGLARY PREVENTION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If you have a garage, use it.  Lock your garage door.  Lock your vehicle even if it’s in the garage.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Don’t bring attention to your car.  It’s an invitation to a break-in. Take valuables and GPS devices with you; place under the seat or lock them in the trunk.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Always lock the doors.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Park in well lighted and busy areas.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Avoid parking next to vans, trucks, and other large vehicles.  These vehicles can “hide” your vehicle and make it difficult for others to observe.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Periodically, check your license plates to make sure they haven’t been stolen, switched or altered.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0"/>
            <a:ext cx="685800" cy="328613"/>
          </a:xfrm>
        </p:spPr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print"/>
          <a:srcRect r="8826" b="20833"/>
          <a:stretch>
            <a:fillRect/>
          </a:stretch>
        </p:blipFill>
        <p:spPr bwMode="auto">
          <a:xfrm>
            <a:off x="1295400" y="4252913"/>
            <a:ext cx="5903911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93711" y="76200"/>
            <a:ext cx="8229600" cy="685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PALO ALTO POLICE DEPARTMENTS PSAP AND EOC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557213"/>
            <a:ext cx="8762999" cy="3786187"/>
          </a:xfrm>
        </p:spPr>
        <p:txBody>
          <a:bodyPr/>
          <a:lstStyle/>
          <a:p>
            <a:r>
              <a:rPr lang="en-US" sz="2400" dirty="0" smtClean="0"/>
              <a:t>Serves City of Palo Alto &amp; Stanford University</a:t>
            </a:r>
          </a:p>
          <a:p>
            <a:r>
              <a:rPr lang="en-US" dirty="0" smtClean="0"/>
              <a:t>Radio Dispatch: PAPD, PAFD, Stanford DPS (Police), Public Works, Utilities, Animal Services &amp; others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Daytime population is typically ~150,000, but can exceed 250,000 people (Stanford Football; holiday shopping at mall)</a:t>
            </a:r>
          </a:p>
          <a:p>
            <a:r>
              <a:rPr lang="en-US" sz="2400" dirty="0" smtClean="0"/>
              <a:t>Average Daily 9-1-1 Calls: ~170 Police; ~20 Fire (almost all EMS medical) </a:t>
            </a:r>
            <a:r>
              <a:rPr lang="en-US" sz="1600" dirty="0" smtClean="0"/>
              <a:t>[does not include self-initiated officer activity or alarms; just calls from the public]</a:t>
            </a:r>
            <a:endParaRPr lang="en-US" sz="2400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/>
              <a:t> </a:t>
            </a:r>
            <a:r>
              <a:rPr lang="en-US" dirty="0" smtClean="0"/>
              <a:t>Busiest Dispatch Center in Santa Clara County</a:t>
            </a:r>
          </a:p>
          <a:p>
            <a:endParaRPr lang="en-US" sz="24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4444"/>
          <a:stretch>
            <a:fillRect/>
          </a:stretch>
        </p:blipFill>
        <p:spPr bwMode="auto">
          <a:xfrm>
            <a:off x="7199311" y="4114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enickel\Pictures\FireLogo2b_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300" y="5638800"/>
            <a:ext cx="1260661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763753"/>
            <a:ext cx="6619461" cy="5941847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2400" b="1" dirty="0" smtClean="0"/>
              <a:t>Emergency: </a:t>
            </a:r>
            <a:r>
              <a:rPr lang="en-US" sz="2400" dirty="0" smtClean="0"/>
              <a:t>9-1-1</a:t>
            </a:r>
          </a:p>
          <a:p>
            <a:endParaRPr lang="en-US" sz="2400" dirty="0" smtClean="0"/>
          </a:p>
          <a:p>
            <a:r>
              <a:rPr lang="en-US" sz="2400" b="1" dirty="0" smtClean="0"/>
              <a:t>Non-Emergency (24 Hours): </a:t>
            </a:r>
            <a:r>
              <a:rPr lang="en-US" sz="2400" dirty="0" smtClean="0"/>
              <a:t>650-329-2413</a:t>
            </a:r>
          </a:p>
          <a:p>
            <a:endParaRPr lang="en-US" sz="2400" dirty="0" smtClean="0"/>
          </a:p>
          <a:p>
            <a:r>
              <a:rPr lang="en-US" sz="2400" b="1" dirty="0" smtClean="0"/>
              <a:t>Police Front Desk &amp; General Information: </a:t>
            </a:r>
            <a:r>
              <a:rPr lang="en-US" sz="2400" dirty="0" smtClean="0"/>
              <a:t>650-329-2406</a:t>
            </a:r>
          </a:p>
          <a:p>
            <a:endParaRPr lang="en-US" sz="2400" dirty="0" smtClean="0"/>
          </a:p>
          <a:p>
            <a:r>
              <a:rPr lang="en-US" sz="2400" b="1" dirty="0" smtClean="0"/>
              <a:t>Solicitor Permits, Block Parties: </a:t>
            </a:r>
            <a:br>
              <a:rPr lang="en-US" sz="2400" b="1" dirty="0" smtClean="0"/>
            </a:br>
            <a:r>
              <a:rPr lang="en-US" sz="2400" dirty="0" smtClean="0"/>
              <a:t>650-329-2147</a:t>
            </a:r>
            <a:endParaRPr lang="en-US" sz="2400" dirty="0"/>
          </a:p>
        </p:txBody>
      </p:sp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094411"/>
            <a:ext cx="18621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618411"/>
            <a:ext cx="1862137" cy="279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50082" y="6096000"/>
            <a:ext cx="4903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>
                <a:hlinkClick r:id="rId4"/>
              </a:rPr>
              <a:t>cityofpaloalto.org/</a:t>
            </a:r>
            <a:r>
              <a:rPr lang="en-US" sz="2800" u="sng" dirty="0" err="1" smtClean="0">
                <a:hlinkClick r:id="rId4"/>
              </a:rPr>
              <a:t>publicsafety</a:t>
            </a:r>
            <a:endParaRPr lang="en-US" sz="2800" u="sng" dirty="0" smtClean="0">
              <a:hlinkClick r:id="rId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335" y="392478"/>
            <a:ext cx="891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C00000"/>
                </a:solidFill>
              </a:rPr>
              <a:t>PALO ALTO </a:t>
            </a:r>
            <a:r>
              <a:rPr lang="en-US" sz="3400" b="1" dirty="0" smtClean="0">
                <a:solidFill>
                  <a:srgbClr val="C00000"/>
                </a:solidFill>
              </a:rPr>
              <a:t>PUBLIC SAFETY NUMBERS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26AC1BE0-E420-4D53-A8C8-EDB38AFCE929}" type="slidenum">
              <a:rPr lang="en-US" smtClean="0"/>
              <a:pPr algn="l"/>
              <a:t>36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24968"/>
            <a:ext cx="57912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COMMUNICATIONS - 9-1-1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352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What happens when I call 9-1-1?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Location, Location, Location!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Nature of Emergency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Cell Phone = </a:t>
            </a:r>
            <a:br>
              <a:rPr lang="en-US" sz="2800" dirty="0" smtClean="0"/>
            </a:br>
            <a:r>
              <a:rPr lang="en-US" sz="2800" dirty="0" smtClean="0"/>
              <a:t>May go to CHP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2976563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2" name="Picture 5" descr="...that great Palo Alto Emergency Response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572000" y="1752600"/>
            <a:ext cx="31908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3905250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4" name="Picture 7" descr="http://www.papd.org/graphics/911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548563" y="419101"/>
            <a:ext cx="1333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3905250" y="2933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6" name="Picture 9" descr="http://www.papd.org/graphics/911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90500" y="419101"/>
            <a:ext cx="1333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0" descr="Civic Cen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343400"/>
            <a:ext cx="32004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8"/>
          <p:cNvSpPr txBox="1">
            <a:spLocks/>
          </p:cNvSpPr>
          <p:nvPr/>
        </p:nvSpPr>
        <p:spPr>
          <a:xfrm>
            <a:off x="8458200" y="0"/>
            <a:ext cx="685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E1C8AF-AC00-4E32-A9A4-40003D45182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2184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C00000"/>
                </a:solidFill>
              </a:rPr>
              <a:t>REPORT SUSPICIOUS ACTIVITY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You are the “Eyes and Ears” for the police. Get involved and help by reporting crime.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Be alert to unusual or suspicious behavior or activity.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Be a good witness.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Call 9-1-1, as soon as possible.  Don’t hesitate by over-thinking it.  We need the information as you see it.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We want to know about all suspicious activities in your neighborhood.  You are the best person to know.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Never place your personal safety or the safety of those around you in jeopardy when attempting to get a better description of a subject.  Make a mental picture of the suspect(s) and the environment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0"/>
            <a:ext cx="685800" cy="328613"/>
          </a:xfrm>
        </p:spPr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7907" y="177316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GOOD WITNESS CHECKLIST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785" y="1219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Your Location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Give the dispatcher your exact location.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Allow the dispatcher to ask questions.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Do not hang up until directed by the dispatcher.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/>
              <a:t>The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What is the suspicious activity?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Where did it occur?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When did it occur?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447907" y="5257800"/>
            <a:ext cx="8229600" cy="1304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View checklists &amp; prevention tips on:</a:t>
            </a:r>
          </a:p>
          <a:p>
            <a:pPr algn="ctr">
              <a:spcBef>
                <a:spcPct val="30000"/>
              </a:spcBef>
            </a:pPr>
            <a:r>
              <a:rPr lang="en-US" sz="3600" b="1" dirty="0" smtClean="0">
                <a:solidFill>
                  <a:srgbClr val="FF0000"/>
                </a:solidFill>
                <a:hlinkClick r:id="rId2"/>
              </a:rPr>
              <a:t>cityofpaloalto.org/</a:t>
            </a:r>
            <a:r>
              <a:rPr lang="en-US" sz="3600" b="1" dirty="0" err="1" smtClean="0">
                <a:solidFill>
                  <a:srgbClr val="FF0000"/>
                </a:solidFill>
                <a:hlinkClick r:id="rId2"/>
              </a:rPr>
              <a:t>StopCrime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0"/>
            <a:ext cx="685800" cy="328613"/>
          </a:xfrm>
        </p:spPr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C00000"/>
                </a:solidFill>
              </a:rPr>
              <a:t>GOOD WITNESS CHECKLIST cont.</a:t>
            </a:r>
          </a:p>
        </p:txBody>
      </p:sp>
      <p:sp>
        <p:nvSpPr>
          <p:cNvPr id="23555" name="Content Placeholder 3"/>
          <p:cNvSpPr>
            <a:spLocks/>
          </p:cNvSpPr>
          <p:nvPr/>
        </p:nvSpPr>
        <p:spPr bwMode="auto">
          <a:xfrm>
            <a:off x="228600" y="10668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b="1" u="sng" dirty="0"/>
              <a:t>Suspect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Gender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Approximate age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Race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Height and </a:t>
            </a:r>
            <a:r>
              <a:rPr lang="en-US" sz="2000" dirty="0" smtClean="0"/>
              <a:t>weight or build type</a:t>
            </a:r>
            <a:endParaRPr lang="en-US" sz="20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Skin tone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Clothing description (hat, coat, shirt, etc.)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Hair color and style (including facial hair)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Eye color and shape, glasses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Tattoos, scars, birthmarks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Weapons (gun, knife, stick, walking cane)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Direction suspect fled to and how?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Suspect’s identity (if you know)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Other distinguishing features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23556" name="Content Placeholder 4"/>
          <p:cNvSpPr>
            <a:spLocks/>
          </p:cNvSpPr>
          <p:nvPr/>
        </p:nvSpPr>
        <p:spPr bwMode="auto">
          <a:xfrm>
            <a:off x="4343400" y="1066800"/>
            <a:ext cx="464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b="1" u="sng" dirty="0"/>
              <a:t>Vehicle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b="1" u="sng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800" dirty="0"/>
              <a:t>Remember the </a:t>
            </a:r>
            <a:r>
              <a:rPr lang="en-US" sz="2800" dirty="0" smtClean="0"/>
              <a:t>acronym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 smtClean="0"/>
              <a:t>“CYMBALS</a:t>
            </a:r>
            <a:r>
              <a:rPr lang="en-US" sz="2000" b="1" dirty="0" smtClean="0"/>
              <a:t>”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200" b="1" dirty="0" smtClean="0"/>
              <a:t>C</a:t>
            </a:r>
            <a:r>
              <a:rPr lang="en-US" sz="2200" dirty="0" smtClean="0"/>
              <a:t> </a:t>
            </a:r>
            <a:r>
              <a:rPr lang="en-US" sz="2200" dirty="0"/>
              <a:t>= Color of car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 b="1" dirty="0" smtClean="0"/>
              <a:t>Y</a:t>
            </a:r>
            <a:r>
              <a:rPr lang="en-US" sz="2200" dirty="0" smtClean="0"/>
              <a:t> </a:t>
            </a:r>
            <a:r>
              <a:rPr lang="en-US" sz="2200" dirty="0"/>
              <a:t>= Year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 b="1" dirty="0" smtClean="0"/>
              <a:t>M</a:t>
            </a:r>
            <a:r>
              <a:rPr lang="en-US" sz="2200" dirty="0" smtClean="0"/>
              <a:t> </a:t>
            </a:r>
            <a:r>
              <a:rPr lang="en-US" sz="2200" dirty="0"/>
              <a:t>= Make (Ford, BMW, Mini)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 b="1" dirty="0" smtClean="0"/>
              <a:t>B</a:t>
            </a:r>
            <a:r>
              <a:rPr lang="en-US" sz="2200" dirty="0" smtClean="0"/>
              <a:t> </a:t>
            </a:r>
            <a:r>
              <a:rPr lang="en-US" sz="2200" dirty="0"/>
              <a:t>=  </a:t>
            </a:r>
            <a:r>
              <a:rPr lang="en-US" sz="2200" dirty="0" smtClean="0"/>
              <a:t>Body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 b="1" dirty="0" smtClean="0"/>
              <a:t>A</a:t>
            </a:r>
            <a:r>
              <a:rPr lang="en-US" sz="2200" dirty="0" smtClean="0"/>
              <a:t> </a:t>
            </a:r>
            <a:r>
              <a:rPr lang="en-US" sz="2200" dirty="0"/>
              <a:t>= Additional descriptive </a:t>
            </a:r>
            <a:r>
              <a:rPr lang="en-US" sz="2200" dirty="0" smtClean="0"/>
              <a:t>features</a:t>
            </a:r>
            <a:endParaRPr lang="en-US" sz="22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 b="1" dirty="0" smtClean="0"/>
              <a:t>L </a:t>
            </a:r>
            <a:r>
              <a:rPr lang="en-US" sz="2200" dirty="0"/>
              <a:t>= License plate number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 b="1" dirty="0" smtClean="0"/>
              <a:t>S</a:t>
            </a:r>
            <a:r>
              <a:rPr lang="en-US" sz="2200" dirty="0" smtClean="0"/>
              <a:t> </a:t>
            </a:r>
            <a:r>
              <a:rPr lang="en-US" sz="2200" dirty="0"/>
              <a:t>= State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How </a:t>
            </a:r>
            <a:r>
              <a:rPr lang="en-US" sz="2000" dirty="0"/>
              <a:t>many occupants?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Last </a:t>
            </a:r>
            <a:r>
              <a:rPr lang="en-US" sz="2000" dirty="0"/>
              <a:t>direction of </a:t>
            </a:r>
            <a:r>
              <a:rPr lang="en-US" sz="2000" dirty="0" smtClean="0"/>
              <a:t>travel?</a:t>
            </a:r>
            <a:endParaRPr lang="en-US" sz="2000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0"/>
            <a:ext cx="685800" cy="328613"/>
          </a:xfrm>
        </p:spPr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 idx="4294967295"/>
          </p:nvPr>
        </p:nvSpPr>
        <p:spPr>
          <a:xfrm>
            <a:off x="914400" y="76200"/>
            <a:ext cx="8229600" cy="635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ea typeface="ＭＳ Ｐゴシック" pitchFamily="34" charset="-128"/>
              </a:rPr>
              <a:t>Palo Alto Risk Scorecard</a:t>
            </a:r>
            <a:endParaRPr lang="en-US" sz="30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0475026"/>
              </p:ext>
            </p:extLst>
          </p:nvPr>
        </p:nvGraphicFramePr>
        <p:xfrm>
          <a:off x="1219200" y="775364"/>
          <a:ext cx="7543799" cy="3110835"/>
        </p:xfrm>
        <a:graphic>
          <a:graphicData uri="http://schemas.openxmlformats.org/drawingml/2006/table">
            <a:tbl>
              <a:tblPr/>
              <a:tblGrid>
                <a:gridCol w="2093494"/>
                <a:gridCol w="2562727"/>
                <a:gridCol w="2887578"/>
              </a:tblGrid>
              <a:tr h="63812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Times New Roman"/>
                        </a:rPr>
                        <a:t>Threats and Hazards of Most Concern</a:t>
                      </a:r>
                      <a:endParaRPr lang="en-US" sz="3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Natural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Technological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Human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 C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aused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  <a:tr h="398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Earthquake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Airplane Accident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Major Crime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Flood/Severe Winter Storm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Hazardous Waste/ Materials Spill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Cyber Attack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98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Urban Fire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Workplace Violence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2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Civil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Unrest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1557337" y="3959029"/>
            <a:ext cx="7281863" cy="248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800" dirty="0" smtClean="0">
                <a:latin typeface="Calibri" pitchFamily="34" charset="0"/>
                <a:cs typeface="ＭＳ Ｐゴシック" charset="0"/>
              </a:rPr>
              <a:t>Methodologies discussed in THIRA report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Not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a static or exclusive list (living document)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800" baseline="0" dirty="0" smtClean="0">
                <a:latin typeface="Calibri" pitchFamily="34" charset="0"/>
                <a:cs typeface="ＭＳ Ｐゴシック" charset="0"/>
              </a:rPr>
              <a:t>Can be </a:t>
            </a:r>
            <a:r>
              <a:rPr lang="en-US" sz="2800" dirty="0" smtClean="0">
                <a:latin typeface="Calibri" pitchFamily="34" charset="0"/>
                <a:cs typeface="ＭＳ Ｐゴシック" charset="0"/>
              </a:rPr>
              <a:t>“black swan” events, such as Coronal Mass Ejection (CME) or EMP …</a:t>
            </a:r>
          </a:p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</a:rPr>
              <a:t>Learn more 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ＭＳ Ｐゴシック" charset="0"/>
                <a:hlinkClick r:id="rId3"/>
              </a:rPr>
              <a:t>www.cityofpaloalto.org/thira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20947" cy="82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3" y="1070396"/>
            <a:ext cx="820947" cy="82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3" y="2041946"/>
            <a:ext cx="820947" cy="82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13496"/>
            <a:ext cx="820947" cy="82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90078"/>
            <a:ext cx="820947" cy="82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3" y="4975287"/>
            <a:ext cx="820947" cy="82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3" y="5951509"/>
            <a:ext cx="820947" cy="82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463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A9A4199-433A-4A8D-B400-C20C27FA105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3258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71500" y="6313488"/>
            <a:ext cx="8001000" cy="53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725488" y="52832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400" dirty="0"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7962" y="2098357"/>
            <a:ext cx="691567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More Information:</a:t>
            </a:r>
          </a:p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cityofpaloalto.org/</a:t>
            </a:r>
            <a:r>
              <a:rPr lang="en-US" sz="4000" dirty="0" err="1" smtClean="0">
                <a:solidFill>
                  <a:srgbClr val="0070C0"/>
                </a:solidFill>
              </a:rPr>
              <a:t>publicsafety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470934"/>
            <a:ext cx="5334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3" cstate="print"/>
          <a:srcRect l="12186" r="10419"/>
          <a:stretch>
            <a:fillRect/>
          </a:stretch>
        </p:blipFill>
        <p:spPr bwMode="auto">
          <a:xfrm>
            <a:off x="5791201" y="3886404"/>
            <a:ext cx="29938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alo Alto Mitigation cover-earthquake.jpg"/>
          <p:cNvPicPr/>
          <p:nvPr/>
        </p:nvPicPr>
        <p:blipFill rotWithShape="1">
          <a:blip r:embed="rId4" cstate="print"/>
          <a:srcRect l="32892" t="16790" r="36049" b="60852"/>
          <a:stretch/>
        </p:blipFill>
        <p:spPr>
          <a:xfrm>
            <a:off x="5791200" y="914400"/>
            <a:ext cx="2993813" cy="2795006"/>
          </a:xfrm>
          <a:prstGeom prst="rect">
            <a:avLst/>
          </a:prstGeom>
        </p:spPr>
      </p:pic>
      <p:sp>
        <p:nvSpPr>
          <p:cNvPr id="21505" name="Title 3"/>
          <p:cNvSpPr>
            <a:spLocks noGrp="1"/>
          </p:cNvSpPr>
          <p:nvPr>
            <p:ph type="title" idx="4294967295"/>
          </p:nvPr>
        </p:nvSpPr>
        <p:spPr>
          <a:xfrm>
            <a:off x="1295400" y="0"/>
            <a:ext cx="6705600" cy="782444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  <a:ea typeface="ＭＳ Ｐゴシック" pitchFamily="34" charset="-128"/>
              </a:rPr>
              <a:t>Consequences &amp; Magnitude</a:t>
            </a:r>
            <a:endParaRPr lang="en-US" sz="3000" dirty="0" smtClean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sp>
        <p:nvSpPr>
          <p:cNvPr id="21506" name="Content Placeholder 4"/>
          <p:cNvSpPr>
            <a:spLocks noGrp="1"/>
          </p:cNvSpPr>
          <p:nvPr>
            <p:ph idx="4294967295"/>
          </p:nvPr>
        </p:nvSpPr>
        <p:spPr>
          <a:xfrm>
            <a:off x="152401" y="1066800"/>
            <a:ext cx="5562599" cy="5410403"/>
          </a:xfrm>
        </p:spPr>
        <p:txBody>
          <a:bodyPr/>
          <a:lstStyle/>
          <a:p>
            <a:pPr marL="457200" indent="-457200" eaLnBrk="1" hangingPunct="1"/>
            <a:r>
              <a:rPr lang="en-US" sz="2800" dirty="0" smtClean="0">
                <a:ea typeface="ＭＳ Ｐゴシック" pitchFamily="34" charset="-128"/>
              </a:rPr>
              <a:t>Plan for a major earthquake = covers most other scenarios</a:t>
            </a:r>
          </a:p>
          <a:p>
            <a:pPr marL="457200" indent="-457200" eaLnBrk="1" hangingPunct="1"/>
            <a:r>
              <a:rPr lang="en-US" sz="2800" dirty="0" smtClean="0">
                <a:ea typeface="ＭＳ Ｐゴシック" pitchFamily="34" charset="-128"/>
              </a:rPr>
              <a:t>Weeks with little / no utilities</a:t>
            </a:r>
          </a:p>
          <a:p>
            <a:pPr marL="457200" indent="-457200" eaLnBrk="1" hangingPunct="1"/>
            <a:r>
              <a:rPr lang="en-US" sz="2800" dirty="0" smtClean="0">
                <a:ea typeface="ＭＳ Ｐゴシック" pitchFamily="34" charset="-128"/>
              </a:rPr>
              <a:t>Weeks with reduced medical care</a:t>
            </a:r>
          </a:p>
          <a:p>
            <a:pPr marL="457200" indent="-457200" eaLnBrk="1" hangingPunct="1"/>
            <a:r>
              <a:rPr lang="en-US" sz="2800" dirty="0" smtClean="0">
                <a:ea typeface="ＭＳ Ｐゴシック" pitchFamily="34" charset="-128"/>
              </a:rPr>
              <a:t>Months with damaged transportation</a:t>
            </a:r>
          </a:p>
          <a:p>
            <a:pPr marL="457200" indent="-457200" eaLnBrk="1" hangingPunct="1"/>
            <a:r>
              <a:rPr lang="en-US" sz="2800" dirty="0" smtClean="0">
                <a:ea typeface="ＭＳ Ｐゴシック" pitchFamily="34" charset="-128"/>
              </a:rPr>
              <a:t>Disaster within the Disaster</a:t>
            </a:r>
          </a:p>
          <a:p>
            <a:pPr marL="857250" lvl="1" indent="-457200" eaLnBrk="1" hangingPunct="1"/>
            <a:r>
              <a:rPr lang="en-US" dirty="0" smtClean="0">
                <a:ea typeface="ＭＳ Ｐゴシック" pitchFamily="34" charset="-128"/>
              </a:rPr>
              <a:t>Opportunistic crime (looting, etc.)</a:t>
            </a:r>
          </a:p>
          <a:p>
            <a:pPr marL="857250" lvl="1" indent="-457200" eaLnBrk="1" hangingPunct="1"/>
            <a:r>
              <a:rPr lang="en-US" dirty="0" smtClean="0">
                <a:ea typeface="ＭＳ Ｐゴシック" pitchFamily="34" charset="-128"/>
              </a:rPr>
              <a:t>Environmental damage: debris</a:t>
            </a:r>
          </a:p>
          <a:p>
            <a:pPr marL="857250" lvl="1" indent="-457200" eaLnBrk="1" hangingPunct="1"/>
            <a:r>
              <a:rPr lang="en-US" dirty="0" smtClean="0">
                <a:ea typeface="ＭＳ Ｐゴシック" pitchFamily="34" charset="-128"/>
              </a:rPr>
              <a:t>Damage to infrastructure, economy</a:t>
            </a:r>
          </a:p>
          <a:p>
            <a:pPr marL="857250" lvl="1" indent="-457200" eaLnBrk="1" hangingPunct="1"/>
            <a:r>
              <a:rPr lang="en-US" dirty="0" smtClean="0">
                <a:ea typeface="ＭＳ Ｐゴシック" pitchFamily="34" charset="-128"/>
              </a:rPr>
              <a:t>Psychological impact</a:t>
            </a:r>
          </a:p>
          <a:p>
            <a:pPr marL="457200" indent="-457200" eaLnBrk="1" hangingPunct="1"/>
            <a:endParaRPr lang="en-US" dirty="0" smtClean="0">
              <a:ea typeface="ＭＳ Ｐゴシック" pitchFamily="34" charset="-128"/>
            </a:endParaRPr>
          </a:p>
          <a:p>
            <a:pPr marL="457200" indent="-457200"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D962C-F165-4333-A377-937566B642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381000" y="4648200"/>
            <a:ext cx="8610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We have not yet had a Katrina-level disaster in our </a:t>
            </a:r>
            <a:r>
              <a:rPr lang="en-US" sz="4000" b="1" dirty="0" smtClean="0">
                <a:solidFill>
                  <a:srgbClr val="FFFF00"/>
                </a:solidFill>
              </a:rPr>
              <a:t>area’s history   </a:t>
            </a:r>
            <a:endParaRPr lang="en-US" sz="4000" b="1" dirty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      </a:t>
            </a:r>
            <a:r>
              <a:rPr lang="en-US" sz="4000" b="1" dirty="0" smtClean="0">
                <a:solidFill>
                  <a:srgbClr val="FFFF00"/>
                </a:solidFill>
              </a:rPr>
              <a:t>…it </a:t>
            </a:r>
            <a:r>
              <a:rPr lang="en-US" sz="4000" b="1" dirty="0">
                <a:solidFill>
                  <a:srgbClr val="FFFF00"/>
                </a:solidFill>
              </a:rPr>
              <a:t>is time to </a:t>
            </a:r>
            <a:r>
              <a:rPr lang="en-US" sz="4000" b="1" dirty="0" smtClean="0">
                <a:solidFill>
                  <a:srgbClr val="FFFF00"/>
                </a:solidFill>
              </a:rPr>
              <a:t>get prepared.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838200"/>
            <a:ext cx="7848600" cy="1927225"/>
          </a:xfrm>
        </p:spPr>
        <p:txBody>
          <a:bodyPr wrap="square" numCol="1" anchor="b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65000"/>
              </a:lnSpc>
              <a:defRPr/>
            </a:pP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5400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4572000" y="1905000"/>
            <a:ext cx="4267200" cy="457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/>
              <a:t>We believe that everyone has a role to play in 1) day-to-day crime prevention and personal safety and 2) disasters. To be effective, community members must understand: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11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000" dirty="0" smtClean="0"/>
              <a:t> What the City resources and plans are vs. the threats we face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1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000" dirty="0" smtClean="0"/>
              <a:t> That residents, students, businesses, and other community members are responsible for certain preparation and response roles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8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  We are all in this together!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1800" dirty="0" smtClean="0">
              <a:solidFill>
                <a:srgbClr val="57576E"/>
              </a:solidFill>
            </a:endParaRPr>
          </a:p>
        </p:txBody>
      </p:sp>
      <p:sp>
        <p:nvSpPr>
          <p:cNvPr id="16388" name="Title 1"/>
          <p:cNvSpPr>
            <a:spLocks/>
          </p:cNvSpPr>
          <p:nvPr/>
        </p:nvSpPr>
        <p:spPr bwMode="auto">
          <a:xfrm>
            <a:off x="1469173" y="228600"/>
            <a:ext cx="643425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3600" b="1" dirty="0" smtClean="0">
                <a:solidFill>
                  <a:srgbClr val="CC0000"/>
                </a:solidFill>
              </a:rPr>
              <a:t>DISASTER PREPAREDNESS</a:t>
            </a:r>
          </a:p>
          <a:p>
            <a:pPr algn="ctr">
              <a:lnSpc>
                <a:spcPct val="70000"/>
              </a:lnSpc>
            </a:pPr>
            <a:endParaRPr lang="en-US" sz="900" b="1" dirty="0" smtClean="0">
              <a:solidFill>
                <a:srgbClr val="CC000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3600" b="1" dirty="0" smtClean="0">
                <a:solidFill>
                  <a:srgbClr val="CC0000"/>
                </a:solidFill>
              </a:rPr>
              <a:t>The Big Picture</a:t>
            </a:r>
            <a:endParaRPr lang="en-US" sz="3600" b="1" dirty="0">
              <a:solidFill>
                <a:srgbClr val="CC0000"/>
              </a:solidFill>
            </a:endParaRPr>
          </a:p>
        </p:txBody>
      </p:sp>
      <p:pic>
        <p:nvPicPr>
          <p:cNvPr id="16389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246" y="19050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2" name="Rectangle 4"/>
          <p:cNvSpPr>
            <a:spLocks noChangeArrowheads="1"/>
          </p:cNvSpPr>
          <p:nvPr/>
        </p:nvSpPr>
        <p:spPr bwMode="auto">
          <a:xfrm>
            <a:off x="1066800" y="11811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2800" dirty="0"/>
              <a:t>Our “quiet time” may be coming to an </a:t>
            </a:r>
            <a:r>
              <a:rPr lang="en-US" sz="2800" dirty="0" smtClean="0"/>
              <a:t>end</a:t>
            </a:r>
            <a:endParaRPr lang="en-US" sz="2800" dirty="0"/>
          </a:p>
        </p:txBody>
      </p:sp>
      <p:sp>
        <p:nvSpPr>
          <p:cNvPr id="94223" name="Rectangle 6"/>
          <p:cNvSpPr>
            <a:spLocks noChangeArrowheads="1"/>
          </p:cNvSpPr>
          <p:nvPr/>
        </p:nvSpPr>
        <p:spPr bwMode="auto">
          <a:xfrm>
            <a:off x="304800" y="4572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600" b="1" dirty="0">
                <a:solidFill>
                  <a:srgbClr val="CC0000"/>
                </a:solidFill>
              </a:rPr>
              <a:t>Earthquakes in The Bay Area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1C8AF-AC00-4E32-A9A4-40003D4518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827" y="1828800"/>
            <a:ext cx="7854373" cy="4852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9"/>
          <p:cNvSpPr>
            <a:spLocks/>
          </p:cNvSpPr>
          <p:nvPr/>
        </p:nvSpPr>
        <p:spPr bwMode="auto">
          <a:xfrm>
            <a:off x="457200" y="762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 dirty="0">
                <a:solidFill>
                  <a:srgbClr val="CC0000"/>
                </a:solidFill>
              </a:rPr>
              <a:t>Local Faults</a:t>
            </a:r>
          </a:p>
        </p:txBody>
      </p:sp>
      <p:pic>
        <p:nvPicPr>
          <p:cNvPr id="95234" name="Content Placeholder 13"/>
          <p:cNvPicPr>
            <a:picLocks noChangeAspect="1"/>
          </p:cNvPicPr>
          <p:nvPr/>
        </p:nvPicPr>
        <p:blipFill rotWithShape="1">
          <a:blip r:embed="rId2" cstate="print"/>
          <a:srcRect l="1112" r="15064"/>
          <a:stretch/>
        </p:blipFill>
        <p:spPr bwMode="auto">
          <a:xfrm>
            <a:off x="4572000" y="1437353"/>
            <a:ext cx="4392181" cy="490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701"/>
          <a:stretch/>
        </p:blipFill>
        <p:spPr>
          <a:xfrm>
            <a:off x="179819" y="1437353"/>
            <a:ext cx="4267200" cy="4905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3797</TotalTime>
  <Words>2287</Words>
  <Application>Microsoft Office PowerPoint</Application>
  <PresentationFormat>On-screen Show (4:3)</PresentationFormat>
  <Paragraphs>394</Paragraphs>
  <Slides>40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Clarity</vt:lpstr>
      <vt:lpstr>Slide 1</vt:lpstr>
      <vt:lpstr>Learning Objectives</vt:lpstr>
      <vt:lpstr>Slide 3</vt:lpstr>
      <vt:lpstr>Palo Alto Risk Scorecard</vt:lpstr>
      <vt:lpstr>Consequences &amp; Magnitude</vt:lpstr>
      <vt:lpstr>Slide 6</vt:lpstr>
      <vt:lpstr> </vt:lpstr>
      <vt:lpstr>Slide 8</vt:lpstr>
      <vt:lpstr>Slide 9</vt:lpstr>
      <vt:lpstr>PERSONAL PREPAREDNESS</vt:lpstr>
      <vt:lpstr>What Not to Do in a Large Scale Disaster</vt:lpstr>
      <vt:lpstr>MAKE A HOME / FAMILY PLAN    </vt:lpstr>
      <vt:lpstr>Slide 13</vt:lpstr>
      <vt:lpstr>Slide 14</vt:lpstr>
      <vt:lpstr> </vt:lpstr>
      <vt:lpstr>Slide 16</vt:lpstr>
      <vt:lpstr>BUILD A KIT – Continued</vt:lpstr>
      <vt:lpstr>MITIGATION&amp; PREVENTION</vt:lpstr>
      <vt:lpstr>BE INFORMED</vt:lpstr>
      <vt:lpstr>Get Involved: VOLUNTEER RESOURCES </vt:lpstr>
      <vt:lpstr>BLOCK PREPAREDNESS COORDINATOR</vt:lpstr>
      <vt:lpstr>CRIME PREVENTION</vt:lpstr>
      <vt:lpstr>CRIMES OF OPPORTUNITY</vt:lpstr>
      <vt:lpstr>BURGLARY vs ROBBERY </vt:lpstr>
      <vt:lpstr>Robbery: STREET PRECAUTIONS</vt:lpstr>
      <vt:lpstr>PREVENTING HOME BURGLARY TARGET HARDENING</vt:lpstr>
      <vt:lpstr>SECURITY RECOMMENDATIONS</vt:lpstr>
      <vt:lpstr>DOORS AND LOCKS</vt:lpstr>
      <vt:lpstr>WINDOWS</vt:lpstr>
      <vt:lpstr>SOLICITORS &amp; STRANGERS AT YOUR DOOR</vt:lpstr>
      <vt:lpstr>GENERAL SECURITY</vt:lpstr>
      <vt:lpstr>PROTECTING YOUR VEHICLE</vt:lpstr>
      <vt:lpstr>AUTO BURGLARY PREVENTION</vt:lpstr>
      <vt:lpstr>PALO ALTO POLICE DEPARTMENTS PSAP AND EOC</vt:lpstr>
      <vt:lpstr>Slide 35</vt:lpstr>
      <vt:lpstr>COMMUNICATIONS - 9-1-1</vt:lpstr>
      <vt:lpstr>REPORT SUSPICIOUS ACTIVITY</vt:lpstr>
      <vt:lpstr>GOOD WITNESS CHECKLIST</vt:lpstr>
      <vt:lpstr>GOOD WITNESS CHECKLIST cont.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PAPD CPT Fall 2011 CCC and Emergency Planning</dc:title>
  <dc:creator>Dr K Dueker</dc:creator>
  <cp:lastModifiedBy>Kenneth Dueker</cp:lastModifiedBy>
  <cp:revision>196</cp:revision>
  <cp:lastPrinted>2010-09-16T18:11:32Z</cp:lastPrinted>
  <dcterms:created xsi:type="dcterms:W3CDTF">2010-07-15T13:02:02Z</dcterms:created>
  <dcterms:modified xsi:type="dcterms:W3CDTF">2018-08-20T00:34:09Z</dcterms:modified>
</cp:coreProperties>
</file>